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8" r:id="rId3"/>
    <p:sldId id="259" r:id="rId4"/>
    <p:sldId id="268" r:id="rId6"/>
    <p:sldId id="400" r:id="rId7"/>
    <p:sldId id="454" r:id="rId8"/>
    <p:sldId id="365" r:id="rId9"/>
    <p:sldId id="481" r:id="rId10"/>
    <p:sldId id="556" r:id="rId11"/>
    <p:sldId id="519" r:id="rId12"/>
    <p:sldId id="520" r:id="rId13"/>
    <p:sldId id="521" r:id="rId14"/>
    <p:sldId id="522" r:id="rId15"/>
    <p:sldId id="523" r:id="rId16"/>
    <p:sldId id="524" r:id="rId17"/>
    <p:sldId id="525" r:id="rId18"/>
    <p:sldId id="526" r:id="rId19"/>
    <p:sldId id="527" r:id="rId20"/>
    <p:sldId id="557" r:id="rId21"/>
    <p:sldId id="366" r:id="rId22"/>
    <p:sldId id="484" r:id="rId23"/>
    <p:sldId id="485" r:id="rId24"/>
    <p:sldId id="397" r:id="rId25"/>
    <p:sldId id="513" r:id="rId26"/>
    <p:sldId id="586" r:id="rId27"/>
    <p:sldId id="587" r:id="rId28"/>
    <p:sldId id="399" r:id="rId29"/>
    <p:sldId id="514" r:id="rId30"/>
    <p:sldId id="398" r:id="rId31"/>
    <p:sldId id="515" r:id="rId32"/>
    <p:sldId id="602" r:id="rId33"/>
    <p:sldId id="603" r:id="rId34"/>
    <p:sldId id="604" r:id="rId35"/>
    <p:sldId id="605" r:id="rId36"/>
    <p:sldId id="616" r:id="rId37"/>
    <p:sldId id="516" r:id="rId38"/>
    <p:sldId id="618" r:id="rId39"/>
    <p:sldId id="619" r:id="rId40"/>
    <p:sldId id="620" r:id="rId41"/>
    <p:sldId id="621" r:id="rId42"/>
    <p:sldId id="622" r:id="rId43"/>
    <p:sldId id="334" r:id="rId44"/>
    <p:sldId id="517" r:id="rId45"/>
    <p:sldId id="401" r:id="rId46"/>
    <p:sldId id="518" r:id="rId47"/>
    <p:sldId id="632" r:id="rId48"/>
    <p:sldId id="644" r:id="rId49"/>
    <p:sldId id="645" r:id="rId50"/>
    <p:sldId id="646" r:id="rId51"/>
    <p:sldId id="647" r:id="rId52"/>
    <p:sldId id="545" r:id="rId53"/>
    <p:sldId id="546" r:id="rId54"/>
    <p:sldId id="640" r:id="rId55"/>
    <p:sldId id="641" r:id="rId56"/>
    <p:sldId id="642" r:id="rId57"/>
    <p:sldId id="643" r:id="rId58"/>
    <p:sldId id="638" r:id="rId59"/>
    <p:sldId id="282" r:id="rId60"/>
    <p:sldId id="554" r:id="rId61"/>
    <p:sldId id="28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FFF"/>
    <a:srgbClr val="0C0C0C"/>
    <a:srgbClr val="161E2D"/>
    <a:srgbClr val="D34BD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hyperlink" Target="https://aws.amazon.com/cdk/?nc1=h_ls&#13;&#13;" TargetMode="External"/><Relationship Id="rId2" Type="http://schemas.openxmlformats.org/officeDocument/2006/relationships/hyperlink" Target="https://aws.amazon.com/cdk/faqs/&#13;" TargetMode="Externa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5" Type="http://schemas.openxmlformats.org/officeDocument/2006/relationships/slideLayout" Target="../slideLayouts/slideLayout7.xml"/><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6" Type="http://schemas.openxmlformats.org/officeDocument/2006/relationships/slideLayout" Target="../slideLayouts/slideLayout7.xml"/><Relationship Id="rId25" Type="http://schemas.openxmlformats.org/officeDocument/2006/relationships/image" Target="../media/image62.png"/><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39.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54.png"/><Relationship Id="rId16" Type="http://schemas.openxmlformats.org/officeDocument/2006/relationships/image" Target="../media/image53.png"/><Relationship Id="rId15" Type="http://schemas.openxmlformats.org/officeDocument/2006/relationships/image" Target="../media/image52.png"/><Relationship Id="rId14" Type="http://schemas.openxmlformats.org/officeDocument/2006/relationships/image" Target="../media/image51.png"/><Relationship Id="rId13" Type="http://schemas.openxmlformats.org/officeDocument/2006/relationships/image" Target="../media/image50.png"/><Relationship Id="rId12" Type="http://schemas.openxmlformats.org/officeDocument/2006/relationships/image" Target="../media/image49.png"/><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2" Type="http://schemas.openxmlformats.org/officeDocument/2006/relationships/slideLayout" Target="../slideLayouts/slideLayout7.xml"/><Relationship Id="rId11" Type="http://schemas.openxmlformats.org/officeDocument/2006/relationships/hyperlink" Target="https://www.youtube.com/watch?v=R7wSTZ54gNk&amp;t=261s&#13;" TargetMode="External"/><Relationship Id="rId10" Type="http://schemas.openxmlformats.org/officeDocument/2006/relationships/image" Target="../media/image72.png"/><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9.png"/><Relationship Id="rId1"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github.com/weder96/presentationCampusParty2022&#13;" TargetMode="Externa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hyperlink" Target="https://github.com/weder96/aws-image-upload-wsousa&#13;"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3.png"/><Relationship Id="rId15" Type="http://schemas.openxmlformats.org/officeDocument/2006/relationships/hyperlink" Target="https://dev.to/weder96" TargetMode="External"/><Relationship Id="rId14"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hyperlink" Target="https://twitter.com/weder96" TargetMode="External"/><Relationship Id="rId10" Type="http://schemas.openxmlformats.org/officeDocument/2006/relationships/image" Target="../media/image9.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hyperlink" Target="https://aws.amazon.com/developer/language/java/?nc1=h_ls&#13;" TargetMode="Externa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hyperlink" Target="https://aws.amazon.com/developer/language/java/?nc1=h_ls&#13;"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2.svg"/><Relationship Id="rId5" Type="http://schemas.openxmlformats.org/officeDocument/2006/relationships/image" Target="../media/image90.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3" Type="http://schemas.openxmlformats.org/officeDocument/2006/relationships/slideLayout" Target="../slideLayouts/slideLayout7.xml"/><Relationship Id="rId12" Type="http://schemas.openxmlformats.org/officeDocument/2006/relationships/image" Target="../media/image4.svg"/><Relationship Id="rId11" Type="http://schemas.openxmlformats.org/officeDocument/2006/relationships/image" Target="../media/image94.png"/><Relationship Id="rId10" Type="http://schemas.openxmlformats.org/officeDocument/2006/relationships/image" Target="../media/image93.png"/><Relationship Id="rId1" Type="http://schemas.openxmlformats.org/officeDocument/2006/relationships/image" Target="../media/image87.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04.png"/><Relationship Id="rId2" Type="http://schemas.openxmlformats.org/officeDocument/2006/relationships/image" Target="../media/image87.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2.svg"/><Relationship Id="rId7" Type="http://schemas.openxmlformats.org/officeDocument/2006/relationships/image" Target="../media/image90.png"/><Relationship Id="rId6" Type="http://schemas.openxmlformats.org/officeDocument/2006/relationships/image" Target="../media/image104.png"/><Relationship Id="rId5" Type="http://schemas.openxmlformats.org/officeDocument/2006/relationships/image" Target="../media/image91.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8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87.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2.svg"/><Relationship Id="rId5" Type="http://schemas.openxmlformats.org/officeDocument/2006/relationships/image" Target="../media/image90.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docs.docker.com/engine/reference/commandline/pull/&#13;"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image" Target="../media/image116.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digitalocean.com/community/tutorials/how-to-install-and-use-docker-on-ubuntu-20-04-pt&#13;" TargetMode="Externa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35.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05.png"/><Relationship Id="rId7" Type="http://schemas.openxmlformats.org/officeDocument/2006/relationships/image" Target="../media/image122.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0" Type="http://schemas.openxmlformats.org/officeDocument/2006/relationships/slideLayout" Target="../slideLayouts/slideLayout7.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1.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9" Type="http://schemas.openxmlformats.org/officeDocument/2006/relationships/image" Target="../media/image134.png"/><Relationship Id="rId8" Type="http://schemas.openxmlformats.org/officeDocument/2006/relationships/image" Target="../media/image131.pn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3.png"/><Relationship Id="rId10" Type="http://schemas.openxmlformats.org/officeDocument/2006/relationships/slideLayout" Target="../slideLayouts/slideLayout7.xml"/><Relationship Id="rId1"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5.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136.png"/><Relationship Id="rId3"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hyperlink" Target="https://github.com/weder96/springboot-aws-lambda" TargetMode="External"/><Relationship Id="rId1" Type="http://schemas.openxmlformats.org/officeDocument/2006/relationships/hyperlink" Target="https://docs.spring.io/spring-cloud-function/docs/current/reference/html/aws.html" TargetMode="Externa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hyperlink" Target="https://github.com/weder96/springboot-aws-lambda" TargetMode="Externa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hyperlink" Target="https://github.com/weder96/springboot-aws-lambda" TargetMode="Externa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hyperlink" Target="https://github.com/weder96/springboot-aws-lambda"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6.png"/><Relationship Id="rId1" Type="http://schemas.openxmlformats.org/officeDocument/2006/relationships/hyperlink" Target="https://github.com/weder96/springboot-aws-lambda" TargetMode="Externa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hyperlink" Target="https://aws.amazon.com/developer/language/java/?nc1=h_ls&#13;" TargetMode="External"/><Relationship Id="rId1" Type="http://schemas.openxmlformats.org/officeDocument/2006/relationships/hyperlink" Target="https://github.com/awsdocs/aws-doc-sdk-examples/tree/main"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5.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147.png"/><Relationship Id="rId5" Type="http://schemas.openxmlformats.org/officeDocument/2006/relationships/image" Target="../media/image5.svg"/><Relationship Id="rId4" Type="http://schemas.openxmlformats.org/officeDocument/2006/relationships/image" Target="../media/image136.png"/><Relationship Id="rId3"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aws.amazon.com/pt/blogs/compute/starting-up-faster-with-aws-lambda-snapstart/" TargetMode="Externa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hyperlink" Target="https://github.com/weder96/snapstart" TargetMode="Externa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hyperlink" Target="https://github.com/weder96/snapstart" TargetMode="Externa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hyperlink" Target="https://github.com/weder96/snapstart" TargetMode="Externa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hyperlink" Target="https://s12d.com/java-workshop&#13;" TargetMode="External"/><Relationship Id="rId1"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github.com/aws-samples/aws-cdk-examples" TargetMode="External"/><Relationship Id="rId6" Type="http://schemas.openxmlformats.org/officeDocument/2006/relationships/hyperlink" Target="https://cdkworkshop.com" TargetMode="External"/><Relationship Id="rId5" Type="http://schemas.openxmlformats.org/officeDocument/2006/relationships/hyperlink" Target="https://aws.amazon.com/blogs/developer/testing-infrastructure-with-the-aws-cloud-development-kit-cdk/" TargetMode="External"/><Relationship Id="rId4" Type="http://schemas.openxmlformats.org/officeDocument/2006/relationships/hyperlink" Target="https://github.com/aws-samples/aws-secure-environment-accelerator" TargetMode="External"/><Relationship Id="rId3" Type="http://schemas.openxmlformats.org/officeDocument/2006/relationships/hyperlink" Target="https://github.com/rix0rrr/devoops-sample" TargetMode="External"/><Relationship Id="rId2" Type="http://schemas.openxmlformats.org/officeDocument/2006/relationships/hyperlink" Target="https://aws.amazon.com/blogs/developer/cdk-pipelines-continuous-delivery-for-aws-cdk-applications/" TargetMode="External"/><Relationship Id="rId1" Type="http://schemas.openxmlformats.org/officeDocument/2006/relationships/hyperlink" Target="https://github.com/aws/aws-cdk" TargetMode="External"/></Relationships>
</file>

<file path=ppt/slides/_rels/slide58.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3.xml"/><Relationship Id="rId17" Type="http://schemas.openxmlformats.org/officeDocument/2006/relationships/slideLayout" Target="../slideLayouts/slideLayout1.xml"/><Relationship Id="rId16" Type="http://schemas.openxmlformats.org/officeDocument/2006/relationships/image" Target="../media/image9.png"/><Relationship Id="rId15" Type="http://schemas.openxmlformats.org/officeDocument/2006/relationships/image" Target="../media/image8.png"/><Relationship Id="rId14" Type="http://schemas.openxmlformats.org/officeDocument/2006/relationships/image" Target="../media/image13.png"/><Relationship Id="rId13" Type="http://schemas.openxmlformats.org/officeDocument/2006/relationships/hyperlink" Target="https://dev.to/weder96" TargetMode="Externa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hyperlink" Target="https://aws.amazon.com/intellij/" TargetMode="Externa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https://aws.amazon.com/intellij/"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1155065"/>
            <a:ext cx="8948420" cy="2814955"/>
          </a:xfrm>
        </p:spPr>
        <p:txBody>
          <a:bodyPr>
            <a:normAutofit fontScale="90000"/>
          </a:bodyPr>
          <a:p>
            <a:r>
              <a:rPr lang="pt-PT" sz="6600" b="1">
                <a:solidFill>
                  <a:schemeClr val="bg1"/>
                </a:solidFill>
              </a:rPr>
              <a:t>AWS </a:t>
            </a:r>
            <a:r>
              <a:rPr sz="6600" b="1">
                <a:solidFill>
                  <a:schemeClr val="bg1"/>
                </a:solidFill>
              </a:rPr>
              <a:t>for Java</a:t>
            </a:r>
            <a:br>
              <a:rPr sz="6600" b="1">
                <a:solidFill>
                  <a:schemeClr val="bg1"/>
                </a:solidFill>
              </a:rPr>
            </a:br>
            <a:r>
              <a:rPr sz="6600" b="1">
                <a:solidFill>
                  <a:schemeClr val="bg1"/>
                </a:solidFill>
              </a:rPr>
              <a:t> </a:t>
            </a:r>
            <a:br>
              <a:rPr sz="6600" b="1">
                <a:solidFill>
                  <a:schemeClr val="bg1"/>
                </a:solidFill>
              </a:rPr>
            </a:br>
            <a:r>
              <a:rPr lang="pt-PT" sz="6600" b="1">
                <a:solidFill>
                  <a:schemeClr val="bg1"/>
                </a:solidFill>
              </a:rPr>
              <a:t>D</a:t>
            </a:r>
            <a:r>
              <a:rPr sz="6600" b="1">
                <a:solidFill>
                  <a:schemeClr val="bg1"/>
                </a:solidFill>
              </a:rPr>
              <a:t>evelopers</a:t>
            </a:r>
            <a:endParaRPr sz="6600" b="1">
              <a:solidFill>
                <a:schemeClr val="bg1"/>
              </a:solidFill>
            </a:endParaRPr>
          </a:p>
        </p:txBody>
      </p:sp>
      <p:sp>
        <p:nvSpPr>
          <p:cNvPr id="15" name="Text Box 14"/>
          <p:cNvSpPr txBox="1"/>
          <p:nvPr/>
        </p:nvSpPr>
        <p:spPr>
          <a:xfrm>
            <a:off x="9586595" y="6393815"/>
            <a:ext cx="2449830" cy="337185"/>
          </a:xfrm>
          <a:prstGeom prst="rect">
            <a:avLst/>
          </a:prstGeom>
          <a:noFill/>
        </p:spPr>
        <p:txBody>
          <a:bodyPr wrap="square" rtlCol="0" anchor="t">
            <a:spAutoFit/>
          </a:bodyPr>
          <a:p>
            <a:r>
              <a:rPr lang="pt-PT" altLang="en-US" sz="1600" b="1">
                <a:solidFill>
                  <a:schemeClr val="bg1"/>
                </a:solidFill>
              </a:rPr>
              <a:t>#CampusParty2023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79761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3200" b="1" dirty="0">
                <a:solidFill>
                  <a:schemeClr val="bg1"/>
                </a:solidFill>
              </a:rPr>
              <a:t>What is AWS CDK?</a:t>
            </a:r>
            <a:endParaRPr lang="pt-PT" altLang="en-US" sz="3200" b="1" dirty="0">
              <a:solidFill>
                <a:schemeClr val="bg1"/>
              </a:solidFill>
            </a:endParaRPr>
          </a:p>
        </p:txBody>
      </p:sp>
      <p:sp>
        <p:nvSpPr>
          <p:cNvPr id="2" name="Text Box 1"/>
          <p:cNvSpPr txBox="1"/>
          <p:nvPr/>
        </p:nvSpPr>
        <p:spPr>
          <a:xfrm>
            <a:off x="413385" y="1816100"/>
            <a:ext cx="10780395" cy="1014730"/>
          </a:xfrm>
          <a:prstGeom prst="rect">
            <a:avLst/>
          </a:prstGeom>
          <a:noFill/>
        </p:spPr>
        <p:txBody>
          <a:bodyPr wrap="square" rtlCol="0" anchor="t">
            <a:spAutoFit/>
          </a:bodyPr>
          <a:p>
            <a:pPr algn="l"/>
            <a:r>
              <a:rPr lang="en-US" sz="20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000">
              <a:solidFill>
                <a:schemeClr val="bg1"/>
              </a:solidFill>
            </a:endParaRPr>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7898130" y="5841365"/>
            <a:ext cx="3714750" cy="368300"/>
          </a:xfrm>
          <a:prstGeom prst="rect">
            <a:avLst/>
          </a:prstGeom>
          <a:noFill/>
        </p:spPr>
        <p:txBody>
          <a:bodyPr wrap="none" rtlCol="0">
            <a:spAutoFit/>
          </a:bodyPr>
          <a:p>
            <a:pPr algn="l"/>
            <a:r>
              <a:rPr lang="en-US">
                <a:solidFill>
                  <a:schemeClr val="bg1"/>
                </a:solidFill>
                <a:hlinkClick r:id="rId2" action="ppaction://hlinkfile"/>
              </a:rPr>
              <a:t>https://aws.amazon.com/cdk/faqs/</a:t>
            </a:r>
            <a:endParaRPr lang="en-US">
              <a:solidFill>
                <a:schemeClr val="bg1"/>
              </a:solidFill>
            </a:endParaRPr>
          </a:p>
        </p:txBody>
      </p:sp>
      <p:sp>
        <p:nvSpPr>
          <p:cNvPr id="6" name="Text Box 5"/>
          <p:cNvSpPr txBox="1"/>
          <p:nvPr/>
        </p:nvSpPr>
        <p:spPr>
          <a:xfrm>
            <a:off x="7844790" y="6229350"/>
            <a:ext cx="4262120" cy="645160"/>
          </a:xfrm>
          <a:prstGeom prst="rect">
            <a:avLst/>
          </a:prstGeom>
          <a:noFill/>
        </p:spPr>
        <p:txBody>
          <a:bodyPr wrap="square" rtlCol="0">
            <a:spAutoFit/>
          </a:bodyPr>
          <a:p>
            <a:pPr algn="l"/>
            <a:r>
              <a:rPr lang="en-US">
                <a:solidFill>
                  <a:schemeClr val="bg1"/>
                </a:solidFill>
                <a:hlinkClick r:id="rId3" action="ppaction://hlinkfile"/>
              </a:rPr>
              <a:t>https://aws.amazon.com/cdk/?nc1=h_ls</a:t>
            </a:r>
            <a:endParaRPr lang="en-US">
              <a:solidFill>
                <a:schemeClr val="bg1"/>
              </a:solidFill>
              <a:hlinkClick r:id="rId3" action="ppaction://hlinkfile"/>
            </a:endParaRPr>
          </a:p>
          <a:p>
            <a:endParaRPr lang="en-US">
              <a:solidFill>
                <a:schemeClr val="bg1"/>
              </a:solidFill>
            </a:endParaRPr>
          </a:p>
        </p:txBody>
      </p:sp>
      <p:pic>
        <p:nvPicPr>
          <p:cNvPr id="3" name="Picture 2"/>
          <p:cNvPicPr>
            <a:picLocks noChangeAspect="1"/>
          </p:cNvPicPr>
          <p:nvPr/>
        </p:nvPicPr>
        <p:blipFill>
          <a:blip r:embed="rId4"/>
          <a:stretch>
            <a:fillRect/>
          </a:stretch>
        </p:blipFill>
        <p:spPr>
          <a:xfrm>
            <a:off x="8091170" y="3417570"/>
            <a:ext cx="3204210" cy="147637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295" y="626745"/>
            <a:ext cx="10515600" cy="866140"/>
          </a:xfrm>
        </p:spPr>
        <p:txBody>
          <a:bodyPr/>
          <a:lstStyle/>
          <a:p>
            <a:r>
              <a:rPr lang="en-US" sz="3200" b="1" dirty="0">
                <a:solidFill>
                  <a:schemeClr val="bg1"/>
                </a:solidFill>
              </a:rPr>
              <a:t>Difference between v2 and v1</a:t>
            </a:r>
            <a:endParaRPr lang="en-US" sz="3200" b="1" dirty="0">
              <a:solidFill>
                <a:schemeClr val="bg1"/>
              </a:solidFill>
            </a:endParaRPr>
          </a:p>
        </p:txBody>
      </p:sp>
      <p:sp>
        <p:nvSpPr>
          <p:cNvPr id="3" name="Rectangle 2"/>
          <p:cNvSpPr/>
          <p:nvPr/>
        </p:nvSpPr>
        <p:spPr>
          <a:xfrm>
            <a:off x="439885" y="1999333"/>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284451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3700" y="1965325"/>
            <a:ext cx="5144135" cy="289623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5910" y="1950720"/>
            <a:ext cx="5144135" cy="29102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389557" y="149286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668131" y="147792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2" name="object 4"/>
          <p:cNvSpPr/>
          <p:nvPr/>
        </p:nvSpPr>
        <p:spPr>
          <a:xfrm>
            <a:off x="9274123" y="2819933"/>
            <a:ext cx="1080706" cy="229514"/>
          </a:xfrm>
          <a:prstGeom prst="rect">
            <a:avLst/>
          </a:prstGeom>
          <a:blipFill>
            <a:blip r:embed="rId1" cstate="print"/>
            <a:stretch>
              <a:fillRect/>
            </a:stretch>
          </a:blipFill>
        </p:spPr>
        <p:txBody>
          <a:bodyPr wrap="square" lIns="0" tIns="0" rIns="0" bIns="0" rtlCol="0"/>
          <a:lstStyle/>
          <a:p/>
        </p:txBody>
      </p:sp>
      <p:grpSp>
        <p:nvGrpSpPr>
          <p:cNvPr id="43" name="object 5"/>
          <p:cNvGrpSpPr/>
          <p:nvPr/>
        </p:nvGrpSpPr>
        <p:grpSpPr>
          <a:xfrm>
            <a:off x="7904480" y="2252345"/>
            <a:ext cx="3011805" cy="3270885"/>
            <a:chOff x="9744456" y="1645920"/>
            <a:chExt cx="3298697" cy="3877056"/>
          </a:xfrm>
        </p:grpSpPr>
        <p:sp>
          <p:nvSpPr>
            <p:cNvPr id="44" name="object 6"/>
            <p:cNvSpPr/>
            <p:nvPr/>
          </p:nvSpPr>
          <p:spPr>
            <a:xfrm>
              <a:off x="9744456" y="1645920"/>
              <a:ext cx="1456944" cy="1459991"/>
            </a:xfrm>
            <a:prstGeom prst="rect">
              <a:avLst/>
            </a:prstGeom>
            <a:blipFill>
              <a:blip r:embed="rId2"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3"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4"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5"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6" cstate="print"/>
              <a:stretch>
                <a:fillRect/>
              </a:stretch>
            </a:blipFill>
          </p:spPr>
          <p:txBody>
            <a:bodyPr wrap="square" lIns="0" tIns="0" rIns="0" bIns="0" rtlCol="0"/>
            <a:lstStyle/>
            <a:p/>
          </p:txBody>
        </p:sp>
      </p:grpSp>
      <p:sp>
        <p:nvSpPr>
          <p:cNvPr id="50" name="object 12"/>
          <p:cNvSpPr/>
          <p:nvPr/>
        </p:nvSpPr>
        <p:spPr>
          <a:xfrm>
            <a:off x="8268004" y="5905804"/>
            <a:ext cx="620153" cy="620153"/>
          </a:xfrm>
          <a:prstGeom prst="rect">
            <a:avLst/>
          </a:prstGeom>
          <a:blipFill>
            <a:blip r:embed="rId7" cstate="print"/>
            <a:stretch>
              <a:fillRect/>
            </a:stretch>
          </a:blipFill>
        </p:spPr>
        <p:txBody>
          <a:bodyPr wrap="square" lIns="0" tIns="0" rIns="0" bIns="0" rtlCol="0"/>
          <a:lstStyle/>
          <a:p/>
        </p:txBody>
      </p:sp>
      <p:sp>
        <p:nvSpPr>
          <p:cNvPr id="51" name="object 13"/>
          <p:cNvSpPr/>
          <p:nvPr/>
        </p:nvSpPr>
        <p:spPr>
          <a:xfrm>
            <a:off x="9935209" y="5811488"/>
            <a:ext cx="824072" cy="824071"/>
          </a:xfrm>
          <a:prstGeom prst="rect">
            <a:avLst/>
          </a:prstGeom>
          <a:blipFill>
            <a:blip r:embed="rId8" cstate="print"/>
            <a:stretch>
              <a:fillRect/>
            </a:stretch>
          </a:blipFill>
        </p:spPr>
        <p:txBody>
          <a:bodyPr wrap="square" lIns="0" tIns="0" rIns="0" bIns="0" rtlCol="0"/>
          <a:lstStyle/>
          <a:p/>
        </p:txBody>
      </p:sp>
      <p:grpSp>
        <p:nvGrpSpPr>
          <p:cNvPr id="52" name="object 14"/>
          <p:cNvGrpSpPr/>
          <p:nvPr/>
        </p:nvGrpSpPr>
        <p:grpSpPr>
          <a:xfrm>
            <a:off x="9072003" y="586978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9" cstate="print"/>
              <a:stretch>
                <a:fillRect/>
              </a:stretch>
            </a:blipFill>
          </p:spPr>
          <p:txBody>
            <a:bodyPr wrap="square" lIns="0" tIns="0" rIns="0" bIns="0" rtlCol="0"/>
            <a:lstStyle/>
            <a:p/>
          </p:txBody>
        </p:sp>
      </p:grpSp>
      <p:sp>
        <p:nvSpPr>
          <p:cNvPr id="55" name="object 17"/>
          <p:cNvSpPr/>
          <p:nvPr/>
        </p:nvSpPr>
        <p:spPr>
          <a:xfrm>
            <a:off x="7391704" y="5853404"/>
            <a:ext cx="733145" cy="723988"/>
          </a:xfrm>
          <a:prstGeom prst="rect">
            <a:avLst/>
          </a:prstGeom>
          <a:blipFill>
            <a:blip r:embed="rId10" cstate="print"/>
            <a:stretch>
              <a:fillRect/>
            </a:stretch>
          </a:blipFill>
        </p:spPr>
        <p:txBody>
          <a:bodyPr wrap="square" lIns="0" tIns="0" rIns="0" bIns="0" rtlCol="0"/>
          <a:lstStyle/>
          <a:p/>
        </p:txBody>
      </p:sp>
      <p:sp>
        <p:nvSpPr>
          <p:cNvPr id="56" name="object 18"/>
          <p:cNvSpPr/>
          <p:nvPr/>
        </p:nvSpPr>
        <p:spPr>
          <a:xfrm>
            <a:off x="6687515" y="5872734"/>
            <a:ext cx="634301" cy="634301"/>
          </a:xfrm>
          <a:prstGeom prst="rect">
            <a:avLst/>
          </a:prstGeom>
          <a:blipFill>
            <a:blip r:embed="rId11" cstate="print"/>
            <a:stretch>
              <a:fillRect/>
            </a:stretch>
          </a:blipFill>
        </p:spPr>
        <p:txBody>
          <a:bodyPr wrap="square" lIns="0" tIns="0" rIns="0" bIns="0" rtlCol="0"/>
          <a:lstStyle/>
          <a:p/>
        </p:txBody>
      </p:sp>
      <p:grpSp>
        <p:nvGrpSpPr>
          <p:cNvPr id="57" name="object 19"/>
          <p:cNvGrpSpPr/>
          <p:nvPr/>
        </p:nvGrpSpPr>
        <p:grpSpPr>
          <a:xfrm>
            <a:off x="10488739" y="591887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2"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3"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4"/>
          <a:stretch>
            <a:fillRect/>
          </a:stretch>
        </p:blipFill>
        <p:spPr>
          <a:xfrm>
            <a:off x="448945" y="2397125"/>
            <a:ext cx="4254500" cy="3890010"/>
          </a:xfrm>
          <a:prstGeom prst="rect">
            <a:avLst/>
          </a:prstGeom>
        </p:spPr>
      </p:pic>
      <p:sp>
        <p:nvSpPr>
          <p:cNvPr id="2" name="Text Box 1"/>
          <p:cNvSpPr txBox="1"/>
          <p:nvPr/>
        </p:nvSpPr>
        <p:spPr>
          <a:xfrm>
            <a:off x="358775" y="749935"/>
            <a:ext cx="7111365" cy="521970"/>
          </a:xfrm>
          <a:prstGeom prst="rect">
            <a:avLst/>
          </a:prstGeom>
          <a:noFill/>
        </p:spPr>
        <p:txBody>
          <a:bodyPr wrap="none" rtlCol="0">
            <a:spAutoFit/>
          </a:bodyPr>
          <a:p>
            <a:pPr algn="l"/>
            <a:r>
              <a:rPr lang="en-US" sz="2800" b="1">
                <a:solidFill>
                  <a:schemeClr val="bg1"/>
                </a:solidFill>
              </a:rPr>
              <a:t>AWS Cloud Development Kit (CDK)</a:t>
            </a:r>
            <a:endParaRPr lang="en-US" sz="2800" b="1">
              <a:solidFill>
                <a:schemeClr val="bg1"/>
              </a:solidFill>
            </a:endParaRPr>
          </a:p>
        </p:txBody>
      </p:sp>
      <p:sp>
        <p:nvSpPr>
          <p:cNvPr id="3" name="Text Box 2"/>
          <p:cNvSpPr txBox="1"/>
          <p:nvPr/>
        </p:nvSpPr>
        <p:spPr>
          <a:xfrm>
            <a:off x="328295" y="1312545"/>
            <a:ext cx="10071100" cy="706755"/>
          </a:xfrm>
          <a:prstGeom prst="rect">
            <a:avLst/>
          </a:prstGeom>
          <a:noFill/>
        </p:spPr>
        <p:txBody>
          <a:bodyPr wrap="none" rtlCol="0">
            <a:spAutoFit/>
          </a:bodyPr>
          <a:p>
            <a:pPr algn="l"/>
            <a:r>
              <a:rPr lang="en-US" sz="2000">
                <a:solidFill>
                  <a:schemeClr val="bg1"/>
                </a:solidFill>
              </a:rPr>
              <a:t>A multi-language software development framework for modeling  cloud infrastructure </a:t>
            </a:r>
            <a:endParaRPr lang="en-US" sz="2000">
              <a:solidFill>
                <a:schemeClr val="bg1"/>
              </a:solidFill>
            </a:endParaRPr>
          </a:p>
          <a:p>
            <a:pPr algn="l"/>
            <a:r>
              <a:rPr lang="en-US" sz="2000">
                <a:solidFill>
                  <a:schemeClr val="bg1"/>
                </a:solidFill>
              </a:rPr>
              <a:t>as reusable components</a:t>
            </a:r>
            <a:endParaRPr lang="en-US" sz="200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1"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2"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3"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4" cstate="print"/>
              <a:stretch>
                <a:fillRect/>
              </a:stretch>
            </a:blipFill>
          </p:spPr>
          <p:txBody>
            <a:bodyPr wrap="square" lIns="0" tIns="0" rIns="0" bIns="0" rtlCol="0"/>
            <a:lstStyle/>
            <a:p/>
          </p:txBody>
        </p:sp>
      </p:gr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5"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6"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7"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8"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9"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0"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1"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2"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3"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4"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5"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6"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7"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8"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19"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0"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1"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2"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3"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4"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5"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
        <p:nvSpPr>
          <p:cNvPr id="13" name="Text Box 12"/>
          <p:cNvSpPr txBox="1"/>
          <p:nvPr/>
        </p:nvSpPr>
        <p:spPr>
          <a:xfrm>
            <a:off x="328930" y="679450"/>
            <a:ext cx="3780790" cy="521970"/>
          </a:xfrm>
          <a:prstGeom prst="rect">
            <a:avLst/>
          </a:prstGeom>
          <a:noFill/>
        </p:spPr>
        <p:txBody>
          <a:bodyPr wrap="none" rtlCol="0">
            <a:spAutoFit/>
          </a:bodyPr>
          <a:p>
            <a:pPr algn="l"/>
            <a:r>
              <a:rPr lang="en-US" sz="2800" b="1">
                <a:solidFill>
                  <a:schemeClr val="bg1"/>
                </a:solidFill>
              </a:rPr>
              <a:t>Main Components</a:t>
            </a:r>
            <a:endParaRPr lang="en-US" sz="2800" b="1">
              <a:solidFill>
                <a:schemeClr val="bg1"/>
              </a:solidFill>
            </a:endParaRPr>
          </a:p>
        </p:txBody>
      </p:sp>
      <p:sp>
        <p:nvSpPr>
          <p:cNvPr id="14" name="Text Box 13"/>
          <p:cNvSpPr txBox="1"/>
          <p:nvPr/>
        </p:nvSpPr>
        <p:spPr>
          <a:xfrm>
            <a:off x="730885" y="5253355"/>
            <a:ext cx="1859280" cy="368300"/>
          </a:xfrm>
          <a:prstGeom prst="rect">
            <a:avLst/>
          </a:prstGeom>
          <a:noFill/>
        </p:spPr>
        <p:txBody>
          <a:bodyPr wrap="none" rtlCol="0">
            <a:spAutoFit/>
          </a:bodyPr>
          <a:p>
            <a:pPr algn="l"/>
            <a:r>
              <a:rPr lang="en-US">
                <a:solidFill>
                  <a:schemeClr val="bg1"/>
                </a:solidFill>
              </a:rPr>
              <a:t>Core Framework</a:t>
            </a:r>
            <a:endParaRPr lang="en-US">
              <a:solidFill>
                <a:schemeClr val="bg1"/>
              </a:solidFill>
            </a:endParaRPr>
          </a:p>
        </p:txBody>
      </p:sp>
      <p:sp>
        <p:nvSpPr>
          <p:cNvPr id="78" name="Text Box 77"/>
          <p:cNvSpPr txBox="1"/>
          <p:nvPr/>
        </p:nvSpPr>
        <p:spPr>
          <a:xfrm>
            <a:off x="4566285" y="5253355"/>
            <a:ext cx="2489835" cy="368300"/>
          </a:xfrm>
          <a:prstGeom prst="rect">
            <a:avLst/>
          </a:prstGeom>
          <a:noFill/>
        </p:spPr>
        <p:txBody>
          <a:bodyPr wrap="none" rtlCol="0">
            <a:spAutoFit/>
          </a:bodyPr>
          <a:p>
            <a:pPr algn="l"/>
            <a:r>
              <a:rPr lang="en-US">
                <a:solidFill>
                  <a:schemeClr val="bg1"/>
                </a:solidFill>
              </a:rPr>
              <a:t>AWS Construct Library</a:t>
            </a:r>
            <a:endParaRPr lang="en-US">
              <a:solidFill>
                <a:schemeClr val="bg1"/>
              </a:solidFill>
            </a:endParaRPr>
          </a:p>
        </p:txBody>
      </p:sp>
      <p:sp>
        <p:nvSpPr>
          <p:cNvPr id="80" name="Text Box 79"/>
          <p:cNvSpPr txBox="1"/>
          <p:nvPr/>
        </p:nvSpPr>
        <p:spPr>
          <a:xfrm>
            <a:off x="9174480" y="5253355"/>
            <a:ext cx="1529715" cy="368300"/>
          </a:xfrm>
          <a:prstGeom prst="rect">
            <a:avLst/>
          </a:prstGeom>
          <a:noFill/>
        </p:spPr>
        <p:txBody>
          <a:bodyPr wrap="none" rtlCol="0">
            <a:spAutoFit/>
          </a:bodyPr>
          <a:p>
            <a:pPr algn="l"/>
            <a:r>
              <a:rPr lang="en-US">
                <a:solidFill>
                  <a:schemeClr val="bg1"/>
                </a:solidFill>
              </a:rPr>
              <a:t>AWS CDK CLI</a:t>
            </a:r>
            <a:endParaRPr lang="en-US">
              <a:solidFill>
                <a:schemeClr val="bg1"/>
              </a:solidFill>
            </a:endParaRPr>
          </a:p>
        </p:txBody>
      </p:sp>
      <p:sp>
        <p:nvSpPr>
          <p:cNvPr id="82" name="Text Box 81"/>
          <p:cNvSpPr txBox="1"/>
          <p:nvPr/>
        </p:nvSpPr>
        <p:spPr>
          <a:xfrm>
            <a:off x="374650" y="3017520"/>
            <a:ext cx="584835" cy="368300"/>
          </a:xfrm>
          <a:prstGeom prst="rect">
            <a:avLst/>
          </a:prstGeom>
          <a:noFill/>
        </p:spPr>
        <p:txBody>
          <a:bodyPr wrap="none" rtlCol="0">
            <a:spAutoFit/>
          </a:bodyPr>
          <a:p>
            <a:pPr algn="l"/>
            <a:r>
              <a:rPr lang="en-US">
                <a:solidFill>
                  <a:schemeClr val="bg1"/>
                </a:solidFill>
              </a:rPr>
              <a:t>App</a:t>
            </a:r>
            <a:endParaRPr lang="en-US">
              <a:solidFill>
                <a:schemeClr val="bg1"/>
              </a:solidFill>
            </a:endParaRPr>
          </a:p>
        </p:txBody>
      </p:sp>
      <p:sp>
        <p:nvSpPr>
          <p:cNvPr id="83" name="Text Box 82"/>
          <p:cNvSpPr txBox="1"/>
          <p:nvPr/>
        </p:nvSpPr>
        <p:spPr>
          <a:xfrm>
            <a:off x="339090" y="3644265"/>
            <a:ext cx="859790" cy="368300"/>
          </a:xfrm>
          <a:prstGeom prst="rect">
            <a:avLst/>
          </a:prstGeom>
          <a:noFill/>
        </p:spPr>
        <p:txBody>
          <a:bodyPr wrap="none" rtlCol="0">
            <a:spAutoFit/>
          </a:bodyPr>
          <a:p>
            <a:pPr algn="l"/>
            <a:r>
              <a:rPr lang="en-US">
                <a:solidFill>
                  <a:schemeClr val="bg1"/>
                </a:solidFill>
              </a:rPr>
              <a:t>Stacks</a:t>
            </a:r>
            <a:endParaRPr lang="en-US">
              <a:solidFill>
                <a:schemeClr val="bg1"/>
              </a:solidFill>
            </a:endParaRPr>
          </a:p>
        </p:txBody>
      </p:sp>
      <p:sp>
        <p:nvSpPr>
          <p:cNvPr id="84" name="Text Box 83"/>
          <p:cNvSpPr txBox="1"/>
          <p:nvPr/>
        </p:nvSpPr>
        <p:spPr>
          <a:xfrm>
            <a:off x="338455" y="4220845"/>
            <a:ext cx="1230630" cy="368300"/>
          </a:xfrm>
          <a:prstGeom prst="rect">
            <a:avLst/>
          </a:prstGeom>
          <a:noFill/>
        </p:spPr>
        <p:txBody>
          <a:bodyPr wrap="none" rtlCol="0">
            <a:spAutoFit/>
          </a:bodyPr>
          <a:p>
            <a:pPr algn="l"/>
            <a:r>
              <a:rPr lang="en-US">
                <a:solidFill>
                  <a:schemeClr val="bg1"/>
                </a:solidFill>
              </a:rPr>
              <a:t>Resources</a:t>
            </a:r>
            <a:endParaRPr lang="en-US">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Inter Light" panose="02000403000000020004" charset="0"/>
                <a:cs typeface="Inter Light" panose="02000403000000020004" charset="0"/>
              </a:rPr>
              <a:t>CDK CLI</a:t>
            </a:r>
            <a:endParaRPr lang="pt-PT" sz="1200">
              <a:latin typeface="Inter Light" panose="02000403000000020004" charset="0"/>
              <a:cs typeface="Inter Light" panose="02000403000000020004" charset="0"/>
            </a:endParaRPr>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1"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Inter Light" panose="02000403000000020004" charset="0"/>
                <a:cs typeface="Inter Light" panose="02000403000000020004" charset="0"/>
              </a:rPr>
              <a:t>Stacks </a:t>
            </a:r>
            <a:r>
              <a:rPr sz="1200" spc="40" dirty="0">
                <a:solidFill>
                  <a:srgbClr val="FFFFFF"/>
                </a:solidFill>
                <a:latin typeface="Inter Light" panose="02000403000000020004" charset="0"/>
                <a:cs typeface="Inter Light" panose="02000403000000020004" charset="0"/>
              </a:rPr>
              <a:t>&amp;</a:t>
            </a:r>
            <a:r>
              <a:rPr sz="1200" spc="-190" dirty="0">
                <a:solidFill>
                  <a:srgbClr val="FFFFFF"/>
                </a:solidFill>
                <a:latin typeface="Inter Light" panose="02000403000000020004" charset="0"/>
                <a:cs typeface="Inter Light" panose="02000403000000020004" charset="0"/>
              </a:rPr>
              <a:t> </a:t>
            </a:r>
            <a:r>
              <a:rPr sz="1200" spc="10" dirty="0">
                <a:solidFill>
                  <a:srgbClr val="FFFFFF"/>
                </a:solidFill>
                <a:latin typeface="Inter Light" panose="02000403000000020004" charset="0"/>
                <a:cs typeface="Inter Light" panose="02000403000000020004" charset="0"/>
              </a:rPr>
              <a:t>Constructs</a:t>
            </a:r>
            <a:endParaRPr sz="1200">
              <a:latin typeface="Inter Light" panose="02000403000000020004" charset="0"/>
              <a:cs typeface="Inter Light" panose="02000403000000020004" charset="0"/>
            </a:endParaRPr>
          </a:p>
          <a:p>
            <a:pPr algn="ctr">
              <a:lnSpc>
                <a:spcPts val="1425"/>
              </a:lnSpc>
            </a:pPr>
            <a:r>
              <a:rPr sz="1200" i="1" spc="-15" dirty="0">
                <a:solidFill>
                  <a:srgbClr val="FFFFFF"/>
                </a:solidFill>
                <a:latin typeface="Inter Light" panose="02000403000000020004" charset="0"/>
                <a:cs typeface="Inter Light" panose="02000403000000020004" charset="0"/>
              </a:rPr>
              <a:t>Source</a:t>
            </a:r>
            <a:r>
              <a:rPr sz="1200" i="1" spc="-60" dirty="0">
                <a:solidFill>
                  <a:srgbClr val="FFFFFF"/>
                </a:solidFill>
                <a:latin typeface="Inter Light" panose="02000403000000020004" charset="0"/>
                <a:cs typeface="Inter Light" panose="02000403000000020004" charset="0"/>
              </a:rPr>
              <a:t> </a:t>
            </a:r>
            <a:r>
              <a:rPr sz="1200" i="1" spc="-25" dirty="0">
                <a:solidFill>
                  <a:srgbClr val="FFFFFF"/>
                </a:solidFill>
                <a:latin typeface="Inter Light" panose="02000403000000020004" charset="0"/>
                <a:cs typeface="Inter Light" panose="02000403000000020004" charset="0"/>
              </a:rPr>
              <a:t>Code</a:t>
            </a:r>
            <a:endParaRPr sz="1200">
              <a:latin typeface="Inter Light" panose="02000403000000020004" charset="0"/>
              <a:cs typeface="Inter Light" panose="02000403000000020004" charset="0"/>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Inter Light" panose="02000403000000020004" charset="0"/>
                <a:cs typeface="Inter Light" panose="02000403000000020004" charset="0"/>
                <a:sym typeface="+mn-ea"/>
              </a:rPr>
              <a:t>Templates </a:t>
            </a:r>
            <a:r>
              <a:rPr sz="1200" spc="95" dirty="0">
                <a:solidFill>
                  <a:srgbClr val="FFFFFF"/>
                </a:solidFill>
                <a:latin typeface="Inter Light" panose="02000403000000020004" charset="0"/>
                <a:cs typeface="Inter Light" panose="02000403000000020004" charset="0"/>
                <a:sym typeface="+mn-ea"/>
              </a:rPr>
              <a:t>+</a:t>
            </a:r>
            <a:r>
              <a:rPr sz="1200" spc="-195" dirty="0">
                <a:solidFill>
                  <a:srgbClr val="FFFFFF"/>
                </a:solidFill>
                <a:latin typeface="Inter Light" panose="02000403000000020004" charset="0"/>
                <a:cs typeface="Inter Light" panose="02000403000000020004" charset="0"/>
                <a:sym typeface="+mn-ea"/>
              </a:rPr>
              <a:t> </a:t>
            </a:r>
            <a:r>
              <a:rPr sz="1200" spc="25" dirty="0">
                <a:solidFill>
                  <a:srgbClr val="FFFFFF"/>
                </a:solidFill>
                <a:latin typeface="Inter Light" panose="02000403000000020004" charset="0"/>
                <a:cs typeface="Inter Light" panose="02000403000000020004" charset="0"/>
                <a:sym typeface="+mn-ea"/>
              </a:rPr>
              <a:t>Assets</a:t>
            </a:r>
            <a:endParaRPr sz="1200">
              <a:latin typeface="Inter Light" panose="02000403000000020004" charset="0"/>
              <a:cs typeface="Inter Light" panose="02000403000000020004" charset="0"/>
            </a:endParaRPr>
          </a:p>
          <a:p>
            <a:pPr algn="ctr">
              <a:lnSpc>
                <a:spcPts val="1435"/>
              </a:lnSpc>
            </a:pPr>
            <a:r>
              <a:rPr sz="1200" i="1" spc="-15" dirty="0">
                <a:solidFill>
                  <a:srgbClr val="FFFFFF"/>
                </a:solidFill>
                <a:latin typeface="Inter Light" panose="02000403000000020004" charset="0"/>
                <a:cs typeface="Inter Light" panose="02000403000000020004" charset="0"/>
                <a:sym typeface="+mn-ea"/>
              </a:rPr>
              <a:t>Cloud</a:t>
            </a:r>
            <a:r>
              <a:rPr sz="1200" i="1" spc="-55" dirty="0">
                <a:solidFill>
                  <a:srgbClr val="FFFFFF"/>
                </a:solidFill>
                <a:latin typeface="Inter Light" panose="02000403000000020004" charset="0"/>
                <a:cs typeface="Inter Light" panose="02000403000000020004" charset="0"/>
                <a:sym typeface="+mn-ea"/>
              </a:rPr>
              <a:t> </a:t>
            </a:r>
            <a:r>
              <a:rPr sz="1200" i="1" spc="-5" dirty="0">
                <a:solidFill>
                  <a:srgbClr val="FFFFFF"/>
                </a:solidFill>
                <a:latin typeface="Inter Light" panose="02000403000000020004" charset="0"/>
                <a:cs typeface="Inter Light" panose="02000403000000020004" charset="0"/>
                <a:sym typeface="+mn-ea"/>
              </a:rPr>
              <a:t>Assembly</a:t>
            </a:r>
            <a:endParaRPr sz="1200">
              <a:latin typeface="Inter Light" panose="02000403000000020004" charset="0"/>
              <a:cs typeface="Inter Light" panose="02000403000000020004" charset="0"/>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381635"/>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Inter Light" panose="02000403000000020004" charset="0"/>
                <a:cs typeface="Inter Light" panose="02000403000000020004" charset="0"/>
                <a:sym typeface="+mn-ea"/>
              </a:rPr>
              <a:t>Cloud</a:t>
            </a:r>
            <a:r>
              <a:rPr sz="1200" spc="-120" dirty="0">
                <a:solidFill>
                  <a:srgbClr val="FFFFFF"/>
                </a:solidFill>
                <a:latin typeface="Inter Light" panose="02000403000000020004" charset="0"/>
                <a:cs typeface="Inter Light" panose="02000403000000020004" charset="0"/>
                <a:sym typeface="+mn-ea"/>
              </a:rPr>
              <a:t> </a:t>
            </a:r>
            <a:r>
              <a:rPr sz="1200" spc="10" dirty="0">
                <a:solidFill>
                  <a:srgbClr val="FFFFFF"/>
                </a:solidFill>
                <a:latin typeface="Inter Light" panose="02000403000000020004" charset="0"/>
                <a:cs typeface="Inter Light" panose="02000403000000020004" charset="0"/>
                <a:sym typeface="+mn-ea"/>
              </a:rPr>
              <a:t>Resources</a:t>
            </a:r>
            <a:endParaRPr sz="1200">
              <a:latin typeface="Inter Light" panose="02000403000000020004" charset="0"/>
              <a:cs typeface="Inter Light" panose="02000403000000020004" charset="0"/>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2"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601"/>
            </a:xfrm>
            <a:prstGeom prst="rect">
              <a:avLst/>
            </a:prstGeom>
          </p:spPr>
          <p:txBody>
            <a:bodyPr vert="horz" wrap="square" lIns="0" tIns="12700" rIns="0" bIns="0" rtlCol="0">
              <a:spAutoFit/>
            </a:bodyPr>
            <a:p>
              <a:pPr marL="12700" algn="ctr">
                <a:lnSpc>
                  <a:spcPct val="100000"/>
                </a:lnSpc>
                <a:spcBef>
                  <a:spcPts val="100"/>
                </a:spcBef>
              </a:pPr>
              <a:r>
                <a:rPr sz="1200" spc="110" dirty="0">
                  <a:solidFill>
                    <a:srgbClr val="FFFFFF"/>
                  </a:solidFill>
                  <a:latin typeface="Inter Light" panose="02000403000000020004" charset="0"/>
                  <a:cs typeface="Inter Light" panose="02000403000000020004" charset="0"/>
                  <a:sym typeface="+mn-ea"/>
                </a:rPr>
                <a:t>AWS</a:t>
              </a:r>
              <a:r>
                <a:rPr sz="1200" spc="-85" dirty="0">
                  <a:solidFill>
                    <a:srgbClr val="FFFFFF"/>
                  </a:solidFill>
                  <a:latin typeface="Inter Light" panose="02000403000000020004" charset="0"/>
                  <a:cs typeface="Inter Light" panose="02000403000000020004" charset="0"/>
                  <a:sym typeface="+mn-ea"/>
                </a:rPr>
                <a:t> </a:t>
              </a:r>
              <a:r>
                <a:rPr sz="1200" spc="20" dirty="0">
                  <a:solidFill>
                    <a:srgbClr val="FFFFFF"/>
                  </a:solidFill>
                  <a:latin typeface="Inter Light" panose="02000403000000020004" charset="0"/>
                  <a:cs typeface="Inter Light" panose="02000403000000020004" charset="0"/>
                  <a:sym typeface="+mn-ea"/>
                </a:rPr>
                <a:t>CloudFormation</a:t>
              </a:r>
              <a:endParaRPr sz="1200">
                <a:latin typeface="Inter Light" panose="02000403000000020004" charset="0"/>
                <a:cs typeface="Inter Light" panose="02000403000000020004" charset="0"/>
              </a:endParaRPr>
            </a:p>
          </p:txBody>
        </p:sp>
        <p:sp>
          <p:nvSpPr>
            <p:cNvPr id="89" name="object 17"/>
            <p:cNvSpPr/>
            <p:nvPr/>
          </p:nvSpPr>
          <p:spPr>
            <a:xfrm>
              <a:off x="12647" y="3709"/>
              <a:ext cx="1118" cy="1123"/>
            </a:xfrm>
            <a:prstGeom prst="rect">
              <a:avLst/>
            </a:prstGeom>
            <a:blipFill>
              <a:blip r:embed="rId3"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4"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5"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init</a:t>
            </a:r>
            <a:endParaRPr lang="pt-PT" altLang="en-US">
              <a:solidFill>
                <a:schemeClr val="accent4"/>
              </a:solidFill>
              <a:effectLst/>
            </a:endParaRPr>
          </a:p>
        </p:txBody>
      </p:sp>
      <p:sp>
        <p:nvSpPr>
          <p:cNvPr id="96" name="object 35"/>
          <p:cNvSpPr/>
          <p:nvPr/>
        </p:nvSpPr>
        <p:spPr>
          <a:xfrm>
            <a:off x="3417696" y="4223194"/>
            <a:ext cx="304800" cy="304800"/>
          </a:xfrm>
          <a:prstGeom prst="rect">
            <a:avLst/>
          </a:prstGeom>
          <a:blipFill>
            <a:blip r:embed="rId6"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7"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8"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9"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0"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7779385" y="6471920"/>
            <a:ext cx="4281805" cy="275590"/>
          </a:xfrm>
          <a:prstGeom prst="rect">
            <a:avLst/>
          </a:prstGeom>
          <a:noFill/>
        </p:spPr>
        <p:txBody>
          <a:bodyPr wrap="none" rtlCol="0">
            <a:spAutoFit/>
          </a:bodyPr>
          <a:p>
            <a:pPr algn="l"/>
            <a:r>
              <a:rPr lang="en-US" sz="1200">
                <a:solidFill>
                  <a:schemeClr val="bg1"/>
                </a:solidFill>
                <a:hlinkClick r:id="rId11" action="ppaction://hlinkfile"/>
              </a:rPr>
              <a:t>https://www.youtube.com/watch?v=R7wSTZ54gNk&amp;t=261s</a:t>
            </a:r>
            <a:endParaRPr lang="en-US" sz="1200">
              <a:solidFill>
                <a:schemeClr val="bg1"/>
              </a:solidFill>
              <a:hlinkClick r:id="rId11" action="ppaction://hlinkfile"/>
            </a:endParaRPr>
          </a:p>
        </p:txBody>
      </p:sp>
      <p:sp>
        <p:nvSpPr>
          <p:cNvPr id="3" name="Text Box 2"/>
          <p:cNvSpPr txBox="1"/>
          <p:nvPr/>
        </p:nvSpPr>
        <p:spPr>
          <a:xfrm>
            <a:off x="328295" y="707390"/>
            <a:ext cx="4858385" cy="521970"/>
          </a:xfrm>
          <a:prstGeom prst="rect">
            <a:avLst/>
          </a:prstGeom>
          <a:noFill/>
        </p:spPr>
        <p:txBody>
          <a:bodyPr wrap="none" rtlCol="0">
            <a:spAutoFit/>
          </a:bodyPr>
          <a:p>
            <a:pPr algn="l"/>
            <a:r>
              <a:rPr lang="en-US" sz="2800" b="1">
                <a:solidFill>
                  <a:schemeClr val="bg1"/>
                </a:solidFill>
              </a:rPr>
              <a:t>Development Workflo</a:t>
            </a:r>
            <a:r>
              <a:rPr lang="pt-PT" altLang="en-US" sz="2800" b="1">
                <a:solidFill>
                  <a:schemeClr val="bg1"/>
                </a:solidFill>
              </a:rPr>
              <a:t>w</a:t>
            </a:r>
            <a:endParaRPr lang="pt-PT" altLang="en-US" sz="2800" b="1">
              <a:solidFill>
                <a:schemeClr val="bg1"/>
              </a:solidFill>
            </a:endParaRPr>
          </a:p>
        </p:txBody>
      </p:sp>
      <p:sp>
        <p:nvSpPr>
          <p:cNvPr id="2" name="Text Box 1"/>
          <p:cNvSpPr txBox="1"/>
          <p:nvPr/>
        </p:nvSpPr>
        <p:spPr>
          <a:xfrm>
            <a:off x="2181860" y="1462405"/>
            <a:ext cx="725805" cy="275590"/>
          </a:xfrm>
          <a:prstGeom prst="rect">
            <a:avLst/>
          </a:prstGeom>
          <a:noFill/>
        </p:spPr>
        <p:txBody>
          <a:bodyPr wrap="none" rtlCol="0">
            <a:spAutoFit/>
          </a:bodyPr>
          <a:p>
            <a:r>
              <a:rPr lang="pt-PT" altLang="en-US" sz="1200">
                <a:solidFill>
                  <a:schemeClr val="bg1"/>
                </a:solidFill>
              </a:rPr>
              <a:t>execute</a:t>
            </a:r>
            <a:endParaRPr lang="pt-PT" altLang="en-US" sz="1200">
              <a:solidFill>
                <a:schemeClr val="bg1"/>
              </a:solidFill>
            </a:endParaRPr>
          </a:p>
        </p:txBody>
      </p:sp>
      <p:sp>
        <p:nvSpPr>
          <p:cNvPr id="4" name="Text Box 3"/>
          <p:cNvSpPr txBox="1"/>
          <p:nvPr/>
        </p:nvSpPr>
        <p:spPr>
          <a:xfrm>
            <a:off x="4378325" y="1395095"/>
            <a:ext cx="914400" cy="275590"/>
          </a:xfrm>
          <a:prstGeom prst="rect">
            <a:avLst/>
          </a:prstGeom>
          <a:noFill/>
        </p:spPr>
        <p:txBody>
          <a:bodyPr wrap="none" rtlCol="0">
            <a:spAutoFit/>
          </a:bodyPr>
          <a:p>
            <a:r>
              <a:rPr lang="pt-PT" altLang="en-US" sz="1200">
                <a:solidFill>
                  <a:schemeClr val="bg1"/>
                </a:solidFill>
              </a:rPr>
              <a:t>synthesize</a:t>
            </a:r>
            <a:endParaRPr lang="pt-PT" altLang="en-US" sz="1200">
              <a:solidFill>
                <a:schemeClr val="bg1"/>
              </a:solidFill>
            </a:endParaRPr>
          </a:p>
        </p:txBody>
      </p:sp>
      <p:sp>
        <p:nvSpPr>
          <p:cNvPr id="5" name="Text Box 4"/>
          <p:cNvSpPr txBox="1"/>
          <p:nvPr/>
        </p:nvSpPr>
        <p:spPr>
          <a:xfrm>
            <a:off x="6851650" y="1395095"/>
            <a:ext cx="644525" cy="275590"/>
          </a:xfrm>
          <a:prstGeom prst="rect">
            <a:avLst/>
          </a:prstGeom>
          <a:noFill/>
        </p:spPr>
        <p:txBody>
          <a:bodyPr wrap="none" rtlCol="0">
            <a:spAutoFit/>
          </a:bodyPr>
          <a:p>
            <a:r>
              <a:rPr lang="pt-PT" altLang="en-US" sz="1200">
                <a:solidFill>
                  <a:schemeClr val="bg1"/>
                </a:solidFill>
              </a:rPr>
              <a:t>deploy</a:t>
            </a:r>
            <a:endParaRPr lang="pt-PT" altLang="en-US" sz="1200">
              <a:solidFill>
                <a:schemeClr val="bg1"/>
              </a:solidFill>
            </a:endParaRPr>
          </a:p>
        </p:txBody>
      </p:sp>
      <p:sp>
        <p:nvSpPr>
          <p:cNvPr id="6" name="Text Box 5"/>
          <p:cNvSpPr txBox="1"/>
          <p:nvPr/>
        </p:nvSpPr>
        <p:spPr>
          <a:xfrm>
            <a:off x="9274810" y="1395095"/>
            <a:ext cx="806450" cy="275590"/>
          </a:xfrm>
          <a:prstGeom prst="rect">
            <a:avLst/>
          </a:prstGeom>
          <a:noFill/>
        </p:spPr>
        <p:txBody>
          <a:bodyPr wrap="none" rtlCol="0">
            <a:spAutoFit/>
          </a:bodyPr>
          <a:p>
            <a:r>
              <a:rPr lang="pt-PT" altLang="en-US" sz="1200">
                <a:solidFill>
                  <a:schemeClr val="bg1"/>
                </a:solidFill>
              </a:rPr>
              <a:t>provision</a:t>
            </a:r>
            <a:endParaRPr lang="pt-PT" altLang="en-US" sz="1200">
              <a:solidFill>
                <a:schemeClr val="bg1"/>
              </a:solidFill>
            </a:endParaRPr>
          </a:p>
        </p:txBody>
      </p:sp>
      <p:grpSp>
        <p:nvGrpSpPr>
          <p:cNvPr id="7" name="Group 6"/>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7" name="object 15"/>
          <p:cNvSpPr/>
          <p:nvPr/>
        </p:nvSpPr>
        <p:spPr>
          <a:xfrm>
            <a:off x="1165860" y="178308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1" name="object 19"/>
          <p:cNvSpPr/>
          <p:nvPr/>
        </p:nvSpPr>
        <p:spPr>
          <a:xfrm>
            <a:off x="4162425" y="177482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78308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42" name="object 40"/>
          <p:cNvSpPr/>
          <p:nvPr/>
        </p:nvSpPr>
        <p:spPr>
          <a:xfrm>
            <a:off x="5504815" y="259905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59905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6" name="object 44"/>
          <p:cNvSpPr/>
          <p:nvPr/>
        </p:nvSpPr>
        <p:spPr>
          <a:xfrm>
            <a:off x="5845810" y="2693670"/>
            <a:ext cx="751840" cy="751840"/>
          </a:xfrm>
          <a:prstGeom prst="rect">
            <a:avLst/>
          </a:prstGeom>
          <a:blipFill>
            <a:blip r:embed="rId1" cstate="print"/>
            <a:stretch>
              <a:fillRect/>
            </a:stretch>
          </a:blipFill>
        </p:spPr>
        <p:txBody>
          <a:bodyPr wrap="square" lIns="0" tIns="0" rIns="0" bIns="0" rtlCol="0"/>
          <a:lstStyle/>
          <a:p/>
        </p:txBody>
      </p:sp>
      <p:sp>
        <p:nvSpPr>
          <p:cNvPr id="47" name="object 45"/>
          <p:cNvSpPr/>
          <p:nvPr/>
        </p:nvSpPr>
        <p:spPr>
          <a:xfrm>
            <a:off x="8146415" y="1930400"/>
            <a:ext cx="713105" cy="716280"/>
          </a:xfrm>
          <a:prstGeom prst="rect">
            <a:avLst/>
          </a:prstGeom>
          <a:blipFill>
            <a:blip r:embed="rId2" cstate="print"/>
            <a:stretch>
              <a:fillRect/>
            </a:stretch>
          </a:blipFill>
        </p:spPr>
        <p:txBody>
          <a:bodyPr wrap="square" lIns="0" tIns="0" rIns="0" bIns="0" rtlCol="0"/>
          <a:lstStyle/>
          <a:p/>
        </p:txBody>
      </p:sp>
      <p:sp>
        <p:nvSpPr>
          <p:cNvPr id="49" name="object 47"/>
          <p:cNvSpPr/>
          <p:nvPr/>
        </p:nvSpPr>
        <p:spPr>
          <a:xfrm>
            <a:off x="2410586" y="2191385"/>
            <a:ext cx="713232" cy="713232"/>
          </a:xfrm>
          <a:prstGeom prst="rect">
            <a:avLst/>
          </a:prstGeom>
          <a:blipFill>
            <a:blip r:embed="rId3" cstate="print"/>
            <a:stretch>
              <a:fillRect/>
            </a:stretch>
          </a:blipFill>
        </p:spPr>
        <p:txBody>
          <a:bodyPr wrap="square" lIns="0" tIns="0" rIns="0" bIns="0" rtlCol="0"/>
          <a:lstStyle/>
          <a:p/>
        </p:txBody>
      </p:sp>
      <p:sp>
        <p:nvSpPr>
          <p:cNvPr id="50" name="object 48"/>
          <p:cNvSpPr txBox="1"/>
          <p:nvPr/>
        </p:nvSpPr>
        <p:spPr>
          <a:xfrm>
            <a:off x="2142477" y="295109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418010" y="4978399"/>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cxnSp>
        <p:nvCxnSpPr>
          <p:cNvPr id="61" name="Elbow Connector 60"/>
          <p:cNvCxnSpPr/>
          <p:nvPr/>
        </p:nvCxnSpPr>
        <p:spPr>
          <a:xfrm flipV="1">
            <a:off x="4944745" y="410845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58940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27279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87667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78714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87680" y="1437005"/>
            <a:ext cx="1922780"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Fubuki’s Account</a:t>
            </a:r>
            <a:endParaRPr lang="pt-PT" altLang="en-US">
              <a:solidFill>
                <a:schemeClr val="bg1"/>
              </a:solidFill>
            </a:endParaRPr>
          </a:p>
        </p:txBody>
      </p:sp>
      <p:sp>
        <p:nvSpPr>
          <p:cNvPr id="4" name="Text Box 3"/>
          <p:cNvSpPr txBox="1"/>
          <p:nvPr/>
        </p:nvSpPr>
        <p:spPr>
          <a:xfrm>
            <a:off x="3321685" y="1406525"/>
            <a:ext cx="2096135"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Saitama’s Account</a:t>
            </a:r>
            <a:endParaRPr lang="pt-PT" altLang="en-US">
              <a:solidFill>
                <a:schemeClr val="bg1"/>
              </a:solidFill>
            </a:endParaRPr>
          </a:p>
        </p:txBody>
      </p:sp>
      <p:sp>
        <p:nvSpPr>
          <p:cNvPr id="5" name="Text Box 4"/>
          <p:cNvSpPr txBox="1"/>
          <p:nvPr/>
        </p:nvSpPr>
        <p:spPr>
          <a:xfrm>
            <a:off x="775970" y="5681980"/>
            <a:ext cx="855980" cy="368300"/>
          </a:xfrm>
          <a:prstGeom prst="rect">
            <a:avLst/>
          </a:prstGeom>
          <a:noFill/>
        </p:spPr>
        <p:txBody>
          <a:bodyPr wrap="none" rtlCol="0">
            <a:spAutoFit/>
          </a:bodyPr>
          <a:p>
            <a:r>
              <a:rPr lang="pt-PT" altLang="en-US">
                <a:solidFill>
                  <a:schemeClr val="bg1"/>
                </a:solidFill>
              </a:rPr>
              <a:t>Fubuki</a:t>
            </a:r>
            <a:endParaRPr lang="pt-PT" altLang="en-US">
              <a:solidFill>
                <a:schemeClr val="bg1"/>
              </a:solidFill>
            </a:endParaRPr>
          </a:p>
        </p:txBody>
      </p:sp>
      <p:sp>
        <p:nvSpPr>
          <p:cNvPr id="7" name="Text Box 6"/>
          <p:cNvSpPr txBox="1"/>
          <p:nvPr/>
        </p:nvSpPr>
        <p:spPr>
          <a:xfrm>
            <a:off x="3646170" y="5681980"/>
            <a:ext cx="1029335" cy="368300"/>
          </a:xfrm>
          <a:prstGeom prst="rect">
            <a:avLst/>
          </a:prstGeom>
          <a:noFill/>
        </p:spPr>
        <p:txBody>
          <a:bodyPr wrap="none" rtlCol="0">
            <a:spAutoFit/>
          </a:bodyPr>
          <a:p>
            <a:r>
              <a:rPr lang="pt-PT" altLang="en-US">
                <a:solidFill>
                  <a:schemeClr val="bg1"/>
                </a:solidFill>
              </a:rPr>
              <a:t>Saitama</a:t>
            </a:r>
            <a:endParaRPr lang="pt-PT" altLang="en-US">
              <a:solidFill>
                <a:schemeClr val="bg1"/>
              </a:solidFill>
            </a:endParaRPr>
          </a:p>
        </p:txBody>
      </p:sp>
      <p:sp>
        <p:nvSpPr>
          <p:cNvPr id="9" name="Text Box 8"/>
          <p:cNvSpPr txBox="1"/>
          <p:nvPr/>
        </p:nvSpPr>
        <p:spPr>
          <a:xfrm>
            <a:off x="8297545" y="1306830"/>
            <a:ext cx="2733040" cy="368300"/>
          </a:xfrm>
          <a:prstGeom prst="rect">
            <a:avLst/>
          </a:prstGeom>
          <a:noFill/>
        </p:spPr>
        <p:txBody>
          <a:bodyPr wrap="none" rtlCol="0">
            <a:spAutoFit/>
          </a:bodyPr>
          <a:p>
            <a:r>
              <a:rPr lang="pt-PT" altLang="en-US">
                <a:solidFill>
                  <a:schemeClr val="bg1"/>
                </a:solidFill>
              </a:rPr>
              <a:t>Shared Services Account</a:t>
            </a:r>
            <a:endParaRPr lang="pt-PT" altLang="en-US">
              <a:solidFill>
                <a:schemeClr val="bg1"/>
              </a:solidFill>
            </a:endParaRPr>
          </a:p>
        </p:txBody>
      </p:sp>
      <p:sp>
        <p:nvSpPr>
          <p:cNvPr id="10" name="Text Box 9"/>
          <p:cNvSpPr txBox="1"/>
          <p:nvPr/>
        </p:nvSpPr>
        <p:spPr>
          <a:xfrm>
            <a:off x="9638665" y="2126615"/>
            <a:ext cx="986790" cy="368300"/>
          </a:xfrm>
          <a:prstGeom prst="rect">
            <a:avLst/>
          </a:prstGeom>
          <a:noFill/>
        </p:spPr>
        <p:txBody>
          <a:bodyPr wrap="none" rtlCol="0">
            <a:spAutoFit/>
          </a:bodyPr>
          <a:p>
            <a:r>
              <a:rPr lang="pt-PT" altLang="en-US">
                <a:solidFill>
                  <a:schemeClr val="bg1"/>
                </a:solidFill>
              </a:rPr>
              <a:t>Pipeline</a:t>
            </a:r>
            <a:endParaRPr lang="pt-PT" altLang="en-US">
              <a:solidFill>
                <a:schemeClr val="bg1"/>
              </a:solidFill>
            </a:endParaRPr>
          </a:p>
        </p:txBody>
      </p:sp>
      <p:sp>
        <p:nvSpPr>
          <p:cNvPr id="11" name="Text Box 10"/>
          <p:cNvSpPr txBox="1"/>
          <p:nvPr/>
        </p:nvSpPr>
        <p:spPr>
          <a:xfrm>
            <a:off x="656463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Dev</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2" name="Text Box 11"/>
          <p:cNvSpPr txBox="1"/>
          <p:nvPr/>
        </p:nvSpPr>
        <p:spPr>
          <a:xfrm>
            <a:off x="8573770" y="49891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Homol</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3" name="Text Box 12"/>
          <p:cNvSpPr txBox="1"/>
          <p:nvPr/>
        </p:nvSpPr>
        <p:spPr>
          <a:xfrm>
            <a:off x="1044321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Prod</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4" name="Text Box 13"/>
          <p:cNvSpPr txBox="1"/>
          <p:nvPr/>
        </p:nvSpPr>
        <p:spPr>
          <a:xfrm>
            <a:off x="5866130" y="3526790"/>
            <a:ext cx="678180" cy="460375"/>
          </a:xfrm>
          <a:prstGeom prst="rect">
            <a:avLst/>
          </a:prstGeom>
          <a:noFill/>
        </p:spPr>
        <p:txBody>
          <a:bodyPr wrap="none" rtlCol="0">
            <a:spAutoFit/>
          </a:bodyPr>
          <a:p>
            <a:r>
              <a:rPr lang="pt-PT" altLang="en-US" sz="1200">
                <a:solidFill>
                  <a:schemeClr val="bg1"/>
                </a:solidFill>
              </a:rPr>
              <a:t>Source</a:t>
            </a:r>
            <a:endParaRPr lang="pt-PT" altLang="en-US" sz="1200">
              <a:solidFill>
                <a:schemeClr val="bg1"/>
              </a:solidFill>
            </a:endParaRPr>
          </a:p>
          <a:p>
            <a:r>
              <a:rPr lang="pt-PT" altLang="en-US" sz="1200">
                <a:solidFill>
                  <a:schemeClr val="bg1"/>
                </a:solidFill>
              </a:rPr>
              <a:t>Control</a:t>
            </a:r>
            <a:endParaRPr lang="pt-PT" altLang="en-US" sz="1200">
              <a:solidFill>
                <a:schemeClr val="bg1"/>
              </a:solidFill>
            </a:endParaRPr>
          </a:p>
        </p:txBody>
      </p:sp>
      <p:sp>
        <p:nvSpPr>
          <p:cNvPr id="15" name="Text Box 14"/>
          <p:cNvSpPr txBox="1"/>
          <p:nvPr/>
        </p:nvSpPr>
        <p:spPr>
          <a:xfrm>
            <a:off x="318135" y="675640"/>
            <a:ext cx="8883015" cy="521970"/>
          </a:xfrm>
          <a:prstGeom prst="rect">
            <a:avLst/>
          </a:prstGeom>
          <a:noFill/>
        </p:spPr>
        <p:txBody>
          <a:bodyPr wrap="none" rtlCol="0">
            <a:spAutoFit/>
          </a:bodyPr>
          <a:p>
            <a:pPr algn="l"/>
            <a:r>
              <a:rPr lang="en-US" sz="2800" b="1">
                <a:solidFill>
                  <a:schemeClr val="bg1"/>
                </a:solidFill>
              </a:rPr>
              <a:t>Best Practice – Deploy to multiple accounts</a:t>
            </a:r>
            <a:endParaRPr lang="en-US" sz="2800" b="1">
              <a:solidFill>
                <a:schemeClr val="bg1"/>
              </a:solidFill>
            </a:endParaRPr>
          </a:p>
        </p:txBody>
      </p:sp>
      <p:pic>
        <p:nvPicPr>
          <p:cNvPr id="2" name="Picture 1"/>
          <p:cNvPicPr>
            <a:picLocks noChangeAspect="1"/>
          </p:cNvPicPr>
          <p:nvPr/>
        </p:nvPicPr>
        <p:blipFill>
          <a:blip r:embed="rId4"/>
          <a:stretch>
            <a:fillRect/>
          </a:stretch>
        </p:blipFill>
        <p:spPr>
          <a:xfrm>
            <a:off x="3016250" y="3780790"/>
            <a:ext cx="2393950" cy="1873250"/>
          </a:xfrm>
          <a:prstGeom prst="rect">
            <a:avLst/>
          </a:prstGeom>
        </p:spPr>
      </p:pic>
      <p:pic>
        <p:nvPicPr>
          <p:cNvPr id="6" name="Picture 5"/>
          <p:cNvPicPr>
            <a:picLocks noChangeAspect="1"/>
          </p:cNvPicPr>
          <p:nvPr/>
        </p:nvPicPr>
        <p:blipFill>
          <a:blip r:embed="rId5"/>
          <a:stretch>
            <a:fillRect/>
          </a:stretch>
        </p:blipFill>
        <p:spPr>
          <a:xfrm>
            <a:off x="317500" y="3728085"/>
            <a:ext cx="1905000" cy="1905000"/>
          </a:xfrm>
          <a:prstGeom prst="rect">
            <a:avLst/>
          </a:prstGeom>
        </p:spPr>
      </p:pic>
      <p:grpSp>
        <p:nvGrpSpPr>
          <p:cNvPr id="8" name="Group 7"/>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7" name="object 7"/>
          <p:cNvGrpSpPr/>
          <p:nvPr/>
        </p:nvGrpSpPr>
        <p:grpSpPr>
          <a:xfrm>
            <a:off x="1843618" y="33853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7985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3319780"/>
            <a:ext cx="1404620" cy="1404620"/>
          </a:xfrm>
          <a:prstGeom prst="rect">
            <a:avLst/>
          </a:prstGeom>
          <a:blipFill>
            <a:blip r:embed="rId1" cstate="print"/>
            <a:stretch>
              <a:fillRect/>
            </a:stretch>
          </a:blipFill>
        </p:spPr>
        <p:txBody>
          <a:bodyPr wrap="square" lIns="0" tIns="0" rIns="0" bIns="0" rtlCol="0"/>
          <a:lstStyle/>
          <a:p>
            <a:endParaRPr sz="1500"/>
          </a:p>
        </p:txBody>
      </p:sp>
      <p:sp>
        <p:nvSpPr>
          <p:cNvPr id="21" name="object 21"/>
          <p:cNvSpPr/>
          <p:nvPr/>
        </p:nvSpPr>
        <p:spPr>
          <a:xfrm>
            <a:off x="5316220" y="3279140"/>
            <a:ext cx="1404619" cy="1404620"/>
          </a:xfrm>
          <a:prstGeom prst="rect">
            <a:avLst/>
          </a:prstGeom>
          <a:blipFill>
            <a:blip r:embed="rId2" cstate="print"/>
            <a:stretch>
              <a:fillRect/>
            </a:stretch>
          </a:blipFill>
        </p:spPr>
        <p:txBody>
          <a:bodyPr wrap="square" lIns="0" tIns="0" rIns="0" bIns="0" rtlCol="0"/>
          <a:lstStyle/>
          <a:p>
            <a:endParaRPr sz="1500"/>
          </a:p>
        </p:txBody>
      </p:sp>
      <p:sp>
        <p:nvSpPr>
          <p:cNvPr id="22" name="object 22"/>
          <p:cNvSpPr/>
          <p:nvPr/>
        </p:nvSpPr>
        <p:spPr>
          <a:xfrm>
            <a:off x="3490373"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7090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21222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50799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444500" y="753428"/>
            <a:ext cx="8074660" cy="440690"/>
          </a:xfrm>
          <a:prstGeom prst="rect">
            <a:avLst/>
          </a:prstGeom>
        </p:spPr>
        <p:txBody>
          <a:bodyPr vert="horz" wrap="square" lIns="0" tIns="10583" rIns="0" bIns="0" rtlCol="0">
            <a:spAutoFit/>
          </a:bodyPr>
          <a:lstStyle/>
          <a:p>
            <a:pPr marL="12700">
              <a:lnSpc>
                <a:spcPct val="100000"/>
              </a:lnSpc>
              <a:spcBef>
                <a:spcPts val="100"/>
              </a:spcBef>
            </a:pPr>
            <a:r>
              <a:rPr sz="2800" b="1" spc="45" dirty="0">
                <a:solidFill>
                  <a:schemeClr val="bg1"/>
                </a:solidFill>
              </a:rPr>
              <a:t>Application</a:t>
            </a:r>
            <a:r>
              <a:rPr sz="2800" b="1" spc="-185" dirty="0">
                <a:solidFill>
                  <a:schemeClr val="bg1"/>
                </a:solidFill>
              </a:rPr>
              <a:t> </a:t>
            </a:r>
            <a:r>
              <a:rPr sz="2800" b="1" spc="40" dirty="0">
                <a:solidFill>
                  <a:schemeClr val="bg1"/>
                </a:solidFill>
              </a:rPr>
              <a:t>Development</a:t>
            </a:r>
            <a:endParaRPr sz="2800" b="1" spc="40"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2" name="object 10"/>
          <p:cNvSpPr/>
          <p:nvPr/>
        </p:nvSpPr>
        <p:spPr>
          <a:xfrm>
            <a:off x="208915" y="1796415"/>
            <a:ext cx="5423535" cy="4368800"/>
          </a:xfrm>
          <a:prstGeom prst="rect">
            <a:avLst/>
          </a:prstGeom>
          <a:blipFill>
            <a:blip r:embed="rId1" cstate="print"/>
            <a:stretch>
              <a:fillRect/>
            </a:stretch>
          </a:blipFill>
        </p:spPr>
        <p:txBody>
          <a:bodyPr wrap="square" lIns="0" tIns="0" rIns="0" bIns="0" rtlCol="0"/>
          <a:lstStyle/>
          <a:p/>
        </p:txBody>
      </p:sp>
      <p:sp>
        <p:nvSpPr>
          <p:cNvPr id="2" name="Text Box 1"/>
          <p:cNvSpPr txBox="1"/>
          <p:nvPr/>
        </p:nvSpPr>
        <p:spPr>
          <a:xfrm>
            <a:off x="6159500" y="1887855"/>
            <a:ext cx="4819015" cy="2861310"/>
          </a:xfrm>
          <a:prstGeom prst="rect">
            <a:avLst/>
          </a:prstGeom>
          <a:noFill/>
        </p:spPr>
        <p:txBody>
          <a:bodyPr wrap="none" rtlCol="0">
            <a:spAutoFit/>
          </a:bodyPr>
          <a:p>
            <a:pPr algn="l"/>
            <a:endParaRPr lang="en-US">
              <a:solidFill>
                <a:schemeClr val="bg1"/>
              </a:solidFill>
            </a:endParaRPr>
          </a:p>
          <a:p>
            <a:pPr algn="l"/>
            <a:r>
              <a:rPr lang="en-US">
                <a:solidFill>
                  <a:schemeClr val="bg1"/>
                </a:solidFill>
              </a:rPr>
              <a:t>Model continuous delivery pipelines as  </a:t>
            </a:r>
            <a:endParaRPr lang="en-US">
              <a:solidFill>
                <a:schemeClr val="bg1"/>
              </a:solidFill>
            </a:endParaRPr>
          </a:p>
          <a:p>
            <a:pPr algn="l"/>
            <a:r>
              <a:rPr lang="en-US">
                <a:solidFill>
                  <a:schemeClr val="bg1"/>
                </a:solidFill>
              </a:rPr>
              <a:t>part of your infrastructure code.</a:t>
            </a:r>
            <a:endParaRPr lang="en-US">
              <a:solidFill>
                <a:schemeClr val="bg1"/>
              </a:solidFill>
            </a:endParaRPr>
          </a:p>
          <a:p>
            <a:pPr algn="l"/>
            <a:endParaRPr lang="en-US">
              <a:solidFill>
                <a:schemeClr val="bg1"/>
              </a:solidFill>
            </a:endParaRPr>
          </a:p>
          <a:p>
            <a:pPr algn="l"/>
            <a:r>
              <a:rPr lang="en-US">
                <a:solidFill>
                  <a:schemeClr val="bg1"/>
                </a:solidFill>
              </a:rPr>
              <a:t>Easily model </a:t>
            </a:r>
            <a:r>
              <a:rPr lang="en-US">
                <a:solidFill>
                  <a:srgbClr val="FFFF00"/>
                </a:solidFill>
              </a:rPr>
              <a:t>cross-account</a:t>
            </a:r>
            <a:r>
              <a:rPr lang="en-US">
                <a:solidFill>
                  <a:schemeClr val="bg1"/>
                </a:solidFill>
              </a:rPr>
              <a:t> and </a:t>
            </a:r>
            <a:r>
              <a:rPr lang="en-US">
                <a:solidFill>
                  <a:srgbClr val="FFFF00"/>
                </a:solidFill>
              </a:rPr>
              <a:t>cross-region</a:t>
            </a:r>
            <a:r>
              <a:rPr lang="en-US">
                <a:solidFill>
                  <a:schemeClr val="bg1"/>
                </a:solidFill>
              </a:rPr>
              <a:t> </a:t>
            </a:r>
            <a:endParaRPr lang="en-US">
              <a:solidFill>
                <a:schemeClr val="bg1"/>
              </a:solidFill>
            </a:endParaRPr>
          </a:p>
          <a:p>
            <a:pPr algn="l"/>
            <a:r>
              <a:rPr lang="en-US">
                <a:solidFill>
                  <a:schemeClr val="bg1"/>
                </a:solidFill>
              </a:rPr>
              <a:t>pipeline configurations.</a:t>
            </a:r>
            <a:endParaRPr lang="en-US">
              <a:solidFill>
                <a:schemeClr val="bg1"/>
              </a:solidFill>
            </a:endParaRPr>
          </a:p>
          <a:p>
            <a:pPr algn="l"/>
            <a:endParaRPr lang="en-US">
              <a:solidFill>
                <a:schemeClr val="bg1"/>
              </a:solidFill>
            </a:endParaRPr>
          </a:p>
          <a:p>
            <a:pPr algn="l"/>
            <a:r>
              <a:rPr lang="en-US">
                <a:solidFill>
                  <a:schemeClr val="bg1"/>
                </a:solidFill>
              </a:rPr>
              <a:t>Pipelines are </a:t>
            </a:r>
            <a:r>
              <a:rPr lang="en-US">
                <a:solidFill>
                  <a:srgbClr val="FFFF00"/>
                </a:solidFill>
              </a:rPr>
              <a:t>self modifying</a:t>
            </a:r>
            <a:r>
              <a:rPr lang="en-US">
                <a:solidFill>
                  <a:schemeClr val="bg1"/>
                </a:solidFill>
              </a:rPr>
              <a:t> as     </a:t>
            </a:r>
            <a:endParaRPr lang="en-US">
              <a:solidFill>
                <a:schemeClr val="bg1"/>
              </a:solidFill>
            </a:endParaRPr>
          </a:p>
          <a:p>
            <a:pPr algn="l"/>
            <a:r>
              <a:rPr lang="en-US">
                <a:solidFill>
                  <a:schemeClr val="bg1"/>
                </a:solidFill>
              </a:rPr>
              <a:t>you  push your CDK code to origin.</a:t>
            </a:r>
            <a:endParaRPr lang="en-US">
              <a:solidFill>
                <a:schemeClr val="bg1"/>
              </a:solidFill>
            </a:endParaRPr>
          </a:p>
          <a:p>
            <a:endParaRPr lang="en-US">
              <a:solidFill>
                <a:schemeClr val="bg1"/>
              </a:solidFill>
            </a:endParaRPr>
          </a:p>
        </p:txBody>
      </p:sp>
      <p:sp>
        <p:nvSpPr>
          <p:cNvPr id="3" name="Text Box 2"/>
          <p:cNvSpPr txBox="1"/>
          <p:nvPr/>
        </p:nvSpPr>
        <p:spPr>
          <a:xfrm>
            <a:off x="332740" y="668655"/>
            <a:ext cx="2966720" cy="521970"/>
          </a:xfrm>
          <a:prstGeom prst="rect">
            <a:avLst/>
          </a:prstGeom>
          <a:noFill/>
        </p:spPr>
        <p:txBody>
          <a:bodyPr wrap="none" rtlCol="0">
            <a:spAutoFit/>
          </a:bodyPr>
          <a:p>
            <a:r>
              <a:rPr lang="pt-PT" altLang="en-US" sz="2800" b="1">
                <a:solidFill>
                  <a:schemeClr val="bg1"/>
                </a:solidFill>
              </a:rPr>
              <a:t>CDK Pipelines</a:t>
            </a:r>
            <a:endParaRPr lang="pt-PT" altLang="en-US" sz="2800" b="1">
              <a:solidFill>
                <a:schemeClr val="bg1"/>
              </a:solidFill>
            </a:endParaRPr>
          </a:p>
        </p:txBody>
      </p:sp>
      <p:sp>
        <p:nvSpPr>
          <p:cNvPr id="4" name="Text Box 3"/>
          <p:cNvSpPr txBox="1"/>
          <p:nvPr/>
        </p:nvSpPr>
        <p:spPr>
          <a:xfrm>
            <a:off x="340995" y="1226185"/>
            <a:ext cx="4918710" cy="645160"/>
          </a:xfrm>
          <a:prstGeom prst="rect">
            <a:avLst/>
          </a:prstGeom>
          <a:noFill/>
        </p:spPr>
        <p:txBody>
          <a:bodyPr wrap="none" rtlCol="0">
            <a:spAutoFit/>
          </a:bodyPr>
          <a:p>
            <a:pPr algn="l"/>
            <a:r>
              <a:rPr lang="en-US">
                <a:solidFill>
                  <a:schemeClr val="bg1"/>
                </a:solidFill>
              </a:rPr>
              <a:t>Continuous delivery for AWS CDK applications</a:t>
            </a:r>
            <a:endParaRPr lang="en-US">
              <a:solidFill>
                <a:schemeClr val="bg1"/>
              </a:solidFill>
            </a:endParaRPr>
          </a:p>
          <a:p>
            <a:endParaRPr lang="en-US">
              <a:solidFill>
                <a:schemeClr val="bg1"/>
              </a:solidFill>
            </a:endParaRPr>
          </a:p>
        </p:txBody>
      </p:sp>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614045"/>
            <a:ext cx="2290445" cy="521970"/>
          </a:xfrm>
          <a:prstGeom prst="rect">
            <a:avLst/>
          </a:prstGeom>
          <a:noFill/>
        </p:spPr>
        <p:txBody>
          <a:bodyPr wrap="none" rtlCol="0">
            <a:spAutoFit/>
          </a:bodyPr>
          <a:p>
            <a:r>
              <a:rPr lang="pt-PT" altLang="en-US" sz="2800" b="1">
                <a:solidFill>
                  <a:schemeClr val="bg1"/>
                </a:solidFill>
              </a:rPr>
              <a:t>Demo CDK</a:t>
            </a:r>
            <a:endParaRPr lang="pt-PT" altLang="en-US" sz="2800" b="1">
              <a:solidFill>
                <a:schemeClr val="bg1"/>
              </a:solidFill>
            </a:endParaRPr>
          </a:p>
        </p:txBody>
      </p:sp>
      <p:sp>
        <p:nvSpPr>
          <p:cNvPr id="4" name="Text Box 3"/>
          <p:cNvSpPr txBox="1"/>
          <p:nvPr/>
        </p:nvSpPr>
        <p:spPr>
          <a:xfrm>
            <a:off x="336550" y="1238250"/>
            <a:ext cx="2623185" cy="645160"/>
          </a:xfrm>
          <a:prstGeom prst="rect">
            <a:avLst/>
          </a:prstGeom>
          <a:noFill/>
        </p:spPr>
        <p:txBody>
          <a:bodyPr wrap="square" rtlCol="0">
            <a:spAutoFit/>
          </a:bodyPr>
          <a:p>
            <a:pPr algn="l"/>
            <a:r>
              <a:rPr lang="pt-PT" altLang="en-US">
                <a:solidFill>
                  <a:schemeClr val="bg1"/>
                </a:solidFill>
              </a:rPr>
              <a:t>Clone S3 AWS with CDK</a:t>
            </a:r>
            <a:endParaRPr lang="en-US">
              <a:solidFill>
                <a:schemeClr val="bg1"/>
              </a:solidFill>
            </a:endParaRPr>
          </a:p>
          <a:p>
            <a:endParaRPr lang="en-US">
              <a:solidFill>
                <a:schemeClr val="bg1"/>
              </a:solidFill>
            </a:endParaRPr>
          </a:p>
        </p:txBody>
      </p:sp>
      <p:sp>
        <p:nvSpPr>
          <p:cNvPr id="5" name="Text Box 4"/>
          <p:cNvSpPr txBox="1"/>
          <p:nvPr/>
        </p:nvSpPr>
        <p:spPr>
          <a:xfrm>
            <a:off x="160655" y="6072505"/>
            <a:ext cx="7306945" cy="368300"/>
          </a:xfrm>
          <a:prstGeom prst="rect">
            <a:avLst/>
          </a:prstGeom>
          <a:noFill/>
        </p:spPr>
        <p:txBody>
          <a:bodyPr wrap="square" rtlCol="0" anchor="t">
            <a:spAutoFit/>
          </a:bodyPr>
          <a:p>
            <a:r>
              <a:rPr lang="en-US">
                <a:hlinkClick r:id="rId1" action="ppaction://hlinkfile"/>
              </a:rPr>
              <a:t>https://github.com/weder96/aws-image-upload-wsousa</a:t>
            </a:r>
            <a:endParaRPr lang="en-US"/>
          </a:p>
        </p:txBody>
      </p:sp>
      <p:pic>
        <p:nvPicPr>
          <p:cNvPr id="7" name="Picture 6"/>
          <p:cNvPicPr>
            <a:picLocks noChangeAspect="1"/>
          </p:cNvPicPr>
          <p:nvPr/>
        </p:nvPicPr>
        <p:blipFill>
          <a:blip r:embed="rId2"/>
          <a:stretch>
            <a:fillRect/>
          </a:stretch>
        </p:blipFill>
        <p:spPr>
          <a:xfrm>
            <a:off x="6812915" y="76200"/>
            <a:ext cx="5271135" cy="2882900"/>
          </a:xfrm>
          <a:prstGeom prst="rect">
            <a:avLst/>
          </a:prstGeom>
        </p:spPr>
      </p:pic>
      <p:pic>
        <p:nvPicPr>
          <p:cNvPr id="8" name="Picture 7"/>
          <p:cNvPicPr>
            <a:picLocks noChangeAspect="1"/>
          </p:cNvPicPr>
          <p:nvPr/>
        </p:nvPicPr>
        <p:blipFill>
          <a:blip r:embed="rId3"/>
          <a:stretch>
            <a:fillRect/>
          </a:stretch>
        </p:blipFill>
        <p:spPr>
          <a:xfrm>
            <a:off x="160655" y="2806065"/>
            <a:ext cx="8919210" cy="3012440"/>
          </a:xfrm>
          <a:prstGeom prst="rect">
            <a:avLst/>
          </a:prstGeom>
        </p:spPr>
      </p:pic>
      <p:sp>
        <p:nvSpPr>
          <p:cNvPr id="9" name="Text Box 8"/>
          <p:cNvSpPr txBox="1"/>
          <p:nvPr/>
        </p:nvSpPr>
        <p:spPr>
          <a:xfrm>
            <a:off x="160655" y="6397625"/>
            <a:ext cx="6743065" cy="368300"/>
          </a:xfrm>
          <a:prstGeom prst="rect">
            <a:avLst/>
          </a:prstGeom>
          <a:noFill/>
        </p:spPr>
        <p:txBody>
          <a:bodyPr wrap="square" rtlCol="0" anchor="t">
            <a:spAutoFit/>
          </a:bodyPr>
          <a:p>
            <a:r>
              <a:rPr lang="en-US">
                <a:hlinkClick r:id="rId4" action="ppaction://hlinkfile"/>
              </a:rPr>
              <a:t>https://github.com/weder96/presentationCampusParty2022</a:t>
            </a:r>
            <a:endParaRPr lang="en-US"/>
          </a:p>
        </p:txBody>
      </p:sp>
      <p:grpSp>
        <p:nvGrpSpPr>
          <p:cNvPr id="10" name="Group 9"/>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rotWithShape="1">
            <a:blip r:embed="rId1"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388620" y="689610"/>
            <a:ext cx="6077585"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4. </a:t>
            </a:r>
            <a:r>
              <a:rPr sz="5335">
                <a:solidFill>
                  <a:schemeClr val="bg1"/>
                </a:solidFill>
                <a:sym typeface="+mn-ea"/>
              </a:rPr>
              <a:t>Amazon Corretto</a:t>
            </a:r>
            <a:endParaRPr lang="pt-PT" sz="5335" spc="170" dirty="0">
              <a:solidFill>
                <a:schemeClr val="bg1"/>
              </a:solidFill>
            </a:endParaRPr>
          </a:p>
        </p:txBody>
      </p:sp>
      <p:pic>
        <p:nvPicPr>
          <p:cNvPr id="6" name="Picture 5"/>
          <p:cNvPicPr>
            <a:picLocks noChangeAspect="1"/>
          </p:cNvPicPr>
          <p:nvPr/>
        </p:nvPicPr>
        <p:blipFill>
          <a:blip r:embed="rId2"/>
          <a:stretch>
            <a:fillRect/>
          </a:stretch>
        </p:blipFill>
        <p:spPr>
          <a:xfrm>
            <a:off x="8358505" y="2898140"/>
            <a:ext cx="2892425" cy="2892425"/>
          </a:xfrm>
          <a:prstGeom prst="rect">
            <a:avLst/>
          </a:prstGeom>
        </p:spPr>
      </p:pic>
      <p:pic>
        <p:nvPicPr>
          <p:cNvPr id="10" name="Picture 9"/>
          <p:cNvPicPr>
            <a:picLocks noChangeAspect="1"/>
          </p:cNvPicPr>
          <p:nvPr/>
        </p:nvPicPr>
        <p:blipFill>
          <a:blip r:embed="rId3"/>
          <a:stretch>
            <a:fillRect/>
          </a:stretch>
        </p:blipFill>
        <p:spPr>
          <a:xfrm>
            <a:off x="541020" y="4161155"/>
            <a:ext cx="3173095" cy="1899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speaker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717550"/>
            <a:ext cx="1062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What is </a:t>
            </a:r>
            <a:r>
              <a:rPr sz="2800" b="1">
                <a:solidFill>
                  <a:schemeClr val="bg1"/>
                </a:solidFill>
                <a:sym typeface="+mn-ea"/>
              </a:rPr>
              <a:t>Amazon Corretto</a:t>
            </a:r>
            <a:r>
              <a:rPr lang="pt-PT" sz="2800" b="1">
                <a:solidFill>
                  <a:schemeClr val="bg1"/>
                </a:solidFill>
                <a:sym typeface="+mn-ea"/>
              </a:rPr>
              <a:t> </a:t>
            </a:r>
            <a:r>
              <a:rPr lang="pt-PT" altLang="en-US" sz="2800" b="1" dirty="0">
                <a:solidFill>
                  <a:schemeClr val="bg1"/>
                </a:solidFill>
              </a:rPr>
              <a:t>?</a:t>
            </a:r>
            <a:endParaRPr lang="pt-PT" altLang="en-US" sz="2800" b="1" dirty="0">
              <a:solidFill>
                <a:schemeClr val="bg1"/>
              </a:solidFill>
            </a:endParaRPr>
          </a:p>
        </p:txBody>
      </p:sp>
      <p:sp>
        <p:nvSpPr>
          <p:cNvPr id="2" name="Text Box 1"/>
          <p:cNvSpPr txBox="1"/>
          <p:nvPr/>
        </p:nvSpPr>
        <p:spPr>
          <a:xfrm>
            <a:off x="440055" y="1447800"/>
            <a:ext cx="10780395" cy="2553335"/>
          </a:xfrm>
          <a:prstGeom prst="rect">
            <a:avLst/>
          </a:prstGeom>
          <a:noFill/>
        </p:spPr>
        <p:txBody>
          <a:bodyPr wrap="square" rtlCol="0" anchor="t">
            <a:spAutoFit/>
          </a:bodyPr>
          <a:p>
            <a:pPr algn="just"/>
            <a:r>
              <a:rPr lang="en-US" sz="2000">
                <a:solidFill>
                  <a:schemeClr val="bg1"/>
                </a:solidFill>
              </a:rPr>
              <a:t>Amazon Corretto is a no-cost, multiplatform, production-ready distribution of the </a:t>
            </a:r>
            <a:r>
              <a:rPr lang="en-US" sz="2000">
                <a:gradFill>
                  <a:gsLst>
                    <a:gs pos="0">
                      <a:srgbClr val="007BD3"/>
                    </a:gs>
                    <a:gs pos="100000">
                      <a:srgbClr val="034373"/>
                    </a:gs>
                  </a:gsLst>
                  <a:lin scaled="0"/>
                </a:gradFill>
                <a:effectLst>
                  <a:outerShdw blurRad="38100" dist="25400" dir="5400000" algn="ctr" rotWithShape="0">
                    <a:srgbClr val="6E747A">
                      <a:alpha val="43000"/>
                    </a:srgbClr>
                  </a:outerShdw>
                </a:effectLst>
              </a:rPr>
              <a:t>Open Java Development Kit (OpenJDK)</a:t>
            </a:r>
            <a:r>
              <a:rPr lang="en-US" sz="2000">
                <a:solidFill>
                  <a:schemeClr val="bg1"/>
                </a:solidFill>
              </a:rPr>
              <a:t>. </a:t>
            </a:r>
            <a:endParaRPr lang="en-US" sz="2000">
              <a:solidFill>
                <a:schemeClr val="bg1"/>
              </a:solidFill>
            </a:endParaRPr>
          </a:p>
          <a:p>
            <a:pPr algn="just"/>
            <a:endParaRPr lang="en-US" sz="2000">
              <a:solidFill>
                <a:schemeClr val="bg1"/>
              </a:solidFill>
            </a:endParaRPr>
          </a:p>
          <a:p>
            <a:pPr algn="just"/>
            <a:r>
              <a:rPr lang="en-US" sz="2000">
                <a:solidFill>
                  <a:schemeClr val="bg1"/>
                </a:solidFill>
              </a:rPr>
              <a:t>Corretto comes with </a:t>
            </a:r>
            <a:r>
              <a:rPr lang="pt-PT" altLang="en-US" sz="2000">
                <a:solidFill>
                  <a:schemeClr val="bg1"/>
                </a:solidFill>
              </a:rPr>
              <a:t>L</a:t>
            </a:r>
            <a:r>
              <a:rPr lang="en-US" sz="2000">
                <a:solidFill>
                  <a:schemeClr val="bg1"/>
                </a:solidFill>
              </a:rPr>
              <a:t>ong-</a:t>
            </a:r>
            <a:r>
              <a:rPr lang="pt-PT" altLang="en-US" sz="2000">
                <a:solidFill>
                  <a:schemeClr val="bg1"/>
                </a:solidFill>
              </a:rPr>
              <a:t>T</a:t>
            </a:r>
            <a:r>
              <a:rPr lang="en-US" sz="2000">
                <a:solidFill>
                  <a:schemeClr val="bg1"/>
                </a:solidFill>
              </a:rPr>
              <a:t>erm </a:t>
            </a:r>
            <a:r>
              <a:rPr lang="pt-PT" altLang="en-US" sz="2000">
                <a:solidFill>
                  <a:schemeClr val="bg1"/>
                </a:solidFill>
              </a:rPr>
              <a:t>S</a:t>
            </a:r>
            <a:r>
              <a:rPr lang="en-US" sz="2000">
                <a:solidFill>
                  <a:schemeClr val="bg1"/>
                </a:solidFill>
              </a:rPr>
              <a:t>upport</a:t>
            </a:r>
            <a:r>
              <a:rPr lang="pt-PT" altLang="en-US" sz="2000">
                <a:solidFill>
                  <a:schemeClr val="bg1"/>
                </a:solidFill>
              </a:rPr>
              <a:t>(LTS)</a:t>
            </a:r>
            <a:r>
              <a:rPr lang="en-US" sz="2000">
                <a:solidFill>
                  <a:schemeClr val="bg1"/>
                </a:solidFill>
              </a:rPr>
              <a:t> that will include performance enhancements and security fixes. Amazon runs Corretto internally on thousands of production services and Corretto is certified as compatible with the Java SE standard. With Corretto, you can develop and run Java applications on popular operating systems, including Linux, Windows, and macOS.</a:t>
            </a:r>
            <a:endParaRPr lang="en-US" sz="200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8931275" y="4771390"/>
            <a:ext cx="2708275" cy="1247775"/>
          </a:xfrm>
          <a:prstGeom prst="rect">
            <a:avLst/>
          </a:prstGeom>
        </p:spPr>
      </p:pic>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04165" y="7601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a:solidFill>
                  <a:schemeClr val="bg1"/>
                </a:solidFill>
                <a:sym typeface="+mn-ea"/>
              </a:rPr>
              <a:t>L</a:t>
            </a:r>
            <a:r>
              <a:rPr lang="en-US" sz="2800" b="1">
                <a:solidFill>
                  <a:schemeClr val="bg1"/>
                </a:solidFill>
                <a:sym typeface="+mn-ea"/>
              </a:rPr>
              <a:t>ong-</a:t>
            </a:r>
            <a:r>
              <a:rPr lang="pt-PT" altLang="en-US" sz="2800" b="1">
                <a:solidFill>
                  <a:schemeClr val="bg1"/>
                </a:solidFill>
                <a:sym typeface="+mn-ea"/>
              </a:rPr>
              <a:t>T</a:t>
            </a:r>
            <a:r>
              <a:rPr lang="en-US" sz="2800" b="1">
                <a:solidFill>
                  <a:schemeClr val="bg1"/>
                </a:solidFill>
                <a:sym typeface="+mn-ea"/>
              </a:rPr>
              <a:t>erm </a:t>
            </a:r>
            <a:r>
              <a:rPr lang="pt-PT" altLang="en-US" sz="2800" b="1">
                <a:solidFill>
                  <a:schemeClr val="bg1"/>
                </a:solidFill>
                <a:sym typeface="+mn-ea"/>
              </a:rPr>
              <a:t>S</a:t>
            </a:r>
            <a:r>
              <a:rPr lang="en-US" sz="2800" b="1">
                <a:solidFill>
                  <a:schemeClr val="bg1"/>
                </a:solidFill>
                <a:sym typeface="+mn-ea"/>
              </a:rPr>
              <a:t>upport</a:t>
            </a:r>
            <a:r>
              <a:rPr lang="pt-PT" altLang="en-US" sz="2800" b="1">
                <a:solidFill>
                  <a:schemeClr val="bg1"/>
                </a:solidFill>
                <a:sym typeface="+mn-ea"/>
              </a:rPr>
              <a:t>(LTS)</a:t>
            </a:r>
            <a:r>
              <a:rPr lang="pt-PT" sz="2800" b="1">
                <a:solidFill>
                  <a:schemeClr val="bg1"/>
                </a:solidFill>
                <a:sym typeface="+mn-ea"/>
              </a:rPr>
              <a:t> </a:t>
            </a:r>
            <a:r>
              <a:rPr lang="pt-PT" altLang="en-US" sz="2800" b="1" dirty="0">
                <a:solidFill>
                  <a:schemeClr val="bg1"/>
                </a:solidFill>
              </a:rPr>
              <a:t>?</a:t>
            </a:r>
            <a:endParaRPr lang="pt-PT" altLang="en-US" sz="2800" b="1" dirty="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133350" y="5816600"/>
            <a:ext cx="1941195" cy="894715"/>
          </a:xfrm>
          <a:prstGeom prst="rect">
            <a:avLst/>
          </a:prstGeom>
        </p:spPr>
      </p:pic>
      <p:pic>
        <p:nvPicPr>
          <p:cNvPr id="3" name="Picture 2"/>
          <p:cNvPicPr>
            <a:picLocks noChangeAspect="1"/>
          </p:cNvPicPr>
          <p:nvPr/>
        </p:nvPicPr>
        <p:blipFill>
          <a:blip r:embed="rId3"/>
          <a:stretch>
            <a:fillRect/>
          </a:stretch>
        </p:blipFill>
        <p:spPr>
          <a:xfrm>
            <a:off x="407035" y="2324100"/>
            <a:ext cx="4057650" cy="2495550"/>
          </a:xfrm>
          <a:prstGeom prst="rect">
            <a:avLst/>
          </a:prstGeom>
        </p:spPr>
      </p:pic>
      <p:sp>
        <p:nvSpPr>
          <p:cNvPr id="5" name="Text Box 4"/>
          <p:cNvSpPr txBox="1"/>
          <p:nvPr/>
        </p:nvSpPr>
        <p:spPr>
          <a:xfrm>
            <a:off x="4861560" y="1539875"/>
            <a:ext cx="6436995" cy="3415030"/>
          </a:xfrm>
          <a:prstGeom prst="rect">
            <a:avLst/>
          </a:prstGeom>
          <a:noFill/>
        </p:spPr>
        <p:txBody>
          <a:bodyPr wrap="square" rtlCol="0" anchor="t">
            <a:spAutoFit/>
          </a:bodyPr>
          <a:p>
            <a:pPr algn="just"/>
            <a:r>
              <a:rPr lang="en-US" sz="2400" i="1">
                <a:solidFill>
                  <a:schemeClr val="accent5">
                    <a:lumMod val="75000"/>
                  </a:schemeClr>
                </a:solidFill>
                <a:effectLst>
                  <a:outerShdw blurRad="38100" dist="25400" dir="5400000" algn="ctr" rotWithShape="0">
                    <a:srgbClr val="6E747A">
                      <a:alpha val="43000"/>
                    </a:srgbClr>
                  </a:outerShdw>
                </a:effectLst>
              </a:rPr>
              <a:t>Benefits</a:t>
            </a:r>
            <a:endParaRPr lang="en-US" sz="2400" i="1">
              <a:solidFill>
                <a:schemeClr val="accent5">
                  <a:lumMod val="75000"/>
                </a:schemeClr>
              </a:solidFill>
            </a:endParaRPr>
          </a:p>
          <a:p>
            <a:pPr algn="just"/>
            <a:endParaRPr lang="en-US" sz="2400" i="1">
              <a:solidFill>
                <a:schemeClr val="bg1"/>
              </a:solidFill>
            </a:endParaRPr>
          </a:p>
          <a:p>
            <a:pPr indent="0" algn="just">
              <a:buFont typeface="Arial" panose="02080604020202020204" pitchFamily="34" charset="0"/>
              <a:buNone/>
            </a:pPr>
            <a:r>
              <a:rPr lang="pt-PT" altLang="en-US" sz="2400" i="1">
                <a:solidFill>
                  <a:schemeClr val="bg1"/>
                </a:solidFill>
              </a:rPr>
              <a:t>1. </a:t>
            </a:r>
            <a:r>
              <a:rPr lang="en-US" sz="2400" i="1">
                <a:solidFill>
                  <a:schemeClr val="bg1"/>
                </a:solidFill>
              </a:rPr>
              <a:t>Backed by Amazon</a:t>
            </a:r>
            <a:endParaRPr lang="en-US" sz="2400" i="1">
              <a:solidFill>
                <a:schemeClr val="bg1"/>
              </a:solidFill>
            </a:endParaRPr>
          </a:p>
          <a:p>
            <a:pPr indent="0" algn="just">
              <a:buFont typeface="Arial" panose="02080604020202020204" pitchFamily="34" charset="0"/>
              <a:buNone/>
            </a:pPr>
            <a:endParaRPr lang="en-US" sz="2400" i="1">
              <a:solidFill>
                <a:schemeClr val="bg1"/>
              </a:solidFill>
            </a:endParaRPr>
          </a:p>
          <a:p>
            <a:pPr indent="0" algn="just">
              <a:buFont typeface="Arial" panose="02080604020202020204" pitchFamily="34" charset="0"/>
              <a:buNone/>
            </a:pPr>
            <a:r>
              <a:rPr lang="pt-PT" altLang="en-US" sz="2400" i="1">
                <a:solidFill>
                  <a:schemeClr val="bg1"/>
                </a:solidFill>
              </a:rPr>
              <a:t>2. </a:t>
            </a:r>
            <a:r>
              <a:rPr lang="en-US" sz="2400" i="1">
                <a:solidFill>
                  <a:schemeClr val="bg1"/>
                </a:solidFill>
              </a:rPr>
              <a:t>Production Ready</a:t>
            </a:r>
            <a:endParaRPr lang="en-US" sz="2400" i="1">
              <a:solidFill>
                <a:schemeClr val="bg1"/>
              </a:solidFill>
            </a:endParaRPr>
          </a:p>
          <a:p>
            <a:pPr indent="0" algn="just">
              <a:buFont typeface="Arial" panose="02080604020202020204" pitchFamily="34" charset="0"/>
              <a:buNone/>
            </a:pPr>
            <a:endParaRPr lang="pt-PT" altLang="en-US" sz="2400" i="1">
              <a:solidFill>
                <a:schemeClr val="bg1"/>
              </a:solidFill>
            </a:endParaRPr>
          </a:p>
          <a:p>
            <a:pPr indent="0" algn="just">
              <a:buFont typeface="Arial" panose="02080604020202020204" pitchFamily="34" charset="0"/>
              <a:buNone/>
            </a:pPr>
            <a:r>
              <a:rPr lang="pt-PT" altLang="en-US" sz="2400" i="1">
                <a:solidFill>
                  <a:schemeClr val="bg1"/>
                </a:solidFill>
              </a:rPr>
              <a:t>3. </a:t>
            </a:r>
            <a:r>
              <a:rPr lang="en-US" sz="2400" i="1">
                <a:solidFill>
                  <a:schemeClr val="bg1"/>
                </a:solidFill>
              </a:rPr>
              <a:t>Multiplatform Support</a:t>
            </a:r>
            <a:endParaRPr lang="en-US" sz="2400" i="1">
              <a:solidFill>
                <a:schemeClr val="bg1"/>
              </a:solidFill>
            </a:endParaRPr>
          </a:p>
          <a:p>
            <a:pPr indent="0" algn="just">
              <a:buFont typeface="Arial" panose="02080604020202020204" pitchFamily="34" charset="0"/>
              <a:buNone/>
            </a:pPr>
            <a:endParaRPr lang="pt-PT" altLang="en-US" sz="2400" i="1">
              <a:solidFill>
                <a:schemeClr val="bg1"/>
              </a:solidFill>
            </a:endParaRPr>
          </a:p>
          <a:p>
            <a:pPr indent="0" algn="just">
              <a:buFont typeface="Arial" panose="02080604020202020204" pitchFamily="34" charset="0"/>
              <a:buNone/>
            </a:pPr>
            <a:r>
              <a:rPr lang="pt-PT" altLang="en-US" sz="2400" i="1">
                <a:solidFill>
                  <a:schemeClr val="bg1"/>
                </a:solidFill>
              </a:rPr>
              <a:t>4. </a:t>
            </a:r>
            <a:r>
              <a:rPr lang="en-US" sz="2400" i="1">
                <a:solidFill>
                  <a:schemeClr val="bg1"/>
                </a:solidFill>
              </a:rPr>
              <a:t>No Cost</a:t>
            </a:r>
            <a:endParaRPr lang="en-US" sz="2400" i="1">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19405" y="918845"/>
            <a:ext cx="9872980"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5. EC2 with Spring boot</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7404100" y="4209415"/>
            <a:ext cx="3818890" cy="2005330"/>
          </a:xfrm>
          <a:prstGeom prst="rect">
            <a:avLst/>
          </a:prstGeom>
        </p:spPr>
      </p:pic>
      <p:pic>
        <p:nvPicPr>
          <p:cNvPr id="89093" name="Graphic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 y="3823970"/>
            <a:ext cx="23907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16230" y="55949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(EC2) </a:t>
            </a:r>
            <a:endParaRPr lang="pt-PT" altLang="en-US" sz="2800" b="1" dirty="0">
              <a:solidFill>
                <a:schemeClr val="bg1"/>
              </a:solidFill>
            </a:endParaRPr>
          </a:p>
        </p:txBody>
      </p:sp>
      <p:sp>
        <p:nvSpPr>
          <p:cNvPr id="6" name="Rectangles 5"/>
          <p:cNvSpPr/>
          <p:nvPr/>
        </p:nvSpPr>
        <p:spPr>
          <a:xfrm>
            <a:off x="445770" y="1409700"/>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40970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95375" y="2269490"/>
            <a:ext cx="1134110" cy="595630"/>
          </a:xfrm>
          <a:prstGeom prst="rect">
            <a:avLst/>
          </a:prstGeom>
        </p:spPr>
      </p:pic>
      <p:pic>
        <p:nvPicPr>
          <p:cNvPr id="14" name="Picture 13"/>
          <p:cNvPicPr>
            <a:picLocks noChangeAspect="1"/>
          </p:cNvPicPr>
          <p:nvPr/>
        </p:nvPicPr>
        <p:blipFill>
          <a:blip r:embed="rId2"/>
          <a:stretch>
            <a:fillRect/>
          </a:stretch>
        </p:blipFill>
        <p:spPr>
          <a:xfrm>
            <a:off x="1095375" y="3572510"/>
            <a:ext cx="1027430" cy="1027430"/>
          </a:xfrm>
          <a:prstGeom prst="rect">
            <a:avLst/>
          </a:prstGeom>
        </p:spPr>
      </p:pic>
      <p:sp>
        <p:nvSpPr>
          <p:cNvPr id="49" name="Rectangle 48"/>
          <p:cNvSpPr/>
          <p:nvPr/>
        </p:nvSpPr>
        <p:spPr>
          <a:xfrm>
            <a:off x="4027170" y="140970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23282" y="1409383"/>
            <a:ext cx="381000" cy="381000"/>
          </a:xfrm>
          <a:prstGeom prst="rect">
            <a:avLst/>
          </a:prstGeom>
        </p:spPr>
      </p:pic>
      <p:sp>
        <p:nvSpPr>
          <p:cNvPr id="55" name="Rectangle 54"/>
          <p:cNvSpPr/>
          <p:nvPr/>
        </p:nvSpPr>
        <p:spPr>
          <a:xfrm>
            <a:off x="4252595" y="1857375"/>
            <a:ext cx="684974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79722" y="185364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5281366" y="45351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30825" y="354965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2596934" y="404116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89580" y="3769360"/>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SSH</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7"/>
          <a:stretch>
            <a:fillRect/>
          </a:stretch>
        </p:blipFill>
        <p:spPr>
          <a:xfrm>
            <a:off x="8129905" y="4959985"/>
            <a:ext cx="638810" cy="638810"/>
          </a:xfrm>
          <a:prstGeom prst="rect">
            <a:avLst/>
          </a:prstGeom>
        </p:spPr>
      </p:pic>
      <p:pic>
        <p:nvPicPr>
          <p:cNvPr id="27" name="Picture 26"/>
          <p:cNvPicPr>
            <a:picLocks noChangeAspect="1"/>
          </p:cNvPicPr>
          <p:nvPr/>
        </p:nvPicPr>
        <p:blipFill>
          <a:blip r:embed="rId2"/>
          <a:stretch>
            <a:fillRect/>
          </a:stretch>
        </p:blipFill>
        <p:spPr>
          <a:xfrm>
            <a:off x="7899400" y="2313305"/>
            <a:ext cx="965200" cy="965200"/>
          </a:xfrm>
          <a:prstGeom prst="rect">
            <a:avLst/>
          </a:prstGeom>
        </p:spPr>
      </p:pic>
      <p:pic>
        <p:nvPicPr>
          <p:cNvPr id="29" name="Graphic 35"/>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350895" y="4170045"/>
            <a:ext cx="311150" cy="311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5" name="Picture 4"/>
          <p:cNvPicPr>
            <a:picLocks noChangeAspect="1"/>
          </p:cNvPicPr>
          <p:nvPr/>
        </p:nvPicPr>
        <p:blipFill>
          <a:blip r:embed="rId10"/>
          <a:stretch>
            <a:fillRect/>
          </a:stretch>
        </p:blipFill>
        <p:spPr>
          <a:xfrm>
            <a:off x="1140460" y="5240655"/>
            <a:ext cx="986790" cy="986790"/>
          </a:xfrm>
          <a:prstGeom prst="rect">
            <a:avLst/>
          </a:prstGeom>
        </p:spPr>
      </p:pic>
      <p:pic>
        <p:nvPicPr>
          <p:cNvPr id="8" name="Picture 7"/>
          <p:cNvPicPr>
            <a:picLocks noChangeAspect="1"/>
          </p:cNvPicPr>
          <p:nvPr/>
        </p:nvPicPr>
        <p:blipFill>
          <a:blip r:embed="rId10"/>
          <a:stretch>
            <a:fillRect/>
          </a:stretch>
        </p:blipFill>
        <p:spPr>
          <a:xfrm>
            <a:off x="7981950" y="3445510"/>
            <a:ext cx="986790" cy="986790"/>
          </a:xfrm>
          <a:prstGeom prst="rect">
            <a:avLst/>
          </a:prstGeom>
        </p:spPr>
      </p:pic>
      <p:grpSp>
        <p:nvGrpSpPr>
          <p:cNvPr id="43" name="Group 42"/>
          <p:cNvGrpSpPr/>
          <p:nvPr/>
        </p:nvGrpSpPr>
        <p:grpSpPr>
          <a:xfrm rot="10800000">
            <a:off x="6515634" y="2876150"/>
            <a:ext cx="1263762" cy="2449618"/>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4404995" y="2175510"/>
            <a:ext cx="6525260" cy="40176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402932" y="2175670"/>
            <a:ext cx="381000" cy="381000"/>
          </a:xfrm>
          <a:prstGeom prst="rect">
            <a:avLst/>
          </a:prstGeom>
        </p:spPr>
      </p:pic>
      <p:sp>
        <p:nvSpPr>
          <p:cNvPr id="3" name="Text Box 2"/>
          <p:cNvSpPr txBox="1"/>
          <p:nvPr/>
        </p:nvSpPr>
        <p:spPr>
          <a:xfrm>
            <a:off x="4404995" y="14376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9" name="Text Box 8"/>
          <p:cNvSpPr txBox="1"/>
          <p:nvPr/>
        </p:nvSpPr>
        <p:spPr>
          <a:xfrm>
            <a:off x="2989580" y="4535170"/>
            <a:ext cx="1036320" cy="275590"/>
          </a:xfrm>
          <a:prstGeom prst="rect">
            <a:avLst/>
          </a:prstGeom>
          <a:noFill/>
        </p:spPr>
        <p:txBody>
          <a:bodyPr wrap="none" rtlCol="0">
            <a:spAutoFit/>
          </a:bodyPr>
          <a:p>
            <a:r>
              <a:rPr lang="pt-PT" altLang="en-US" sz="1200" i="1">
                <a:solidFill>
                  <a:schemeClr val="bg1"/>
                </a:solidFill>
                <a:latin typeface="Inter Light" panose="02000403000000020004" charset="0"/>
                <a:cs typeface="Inter Light" panose="02000403000000020004" charset="0"/>
              </a:rPr>
              <a:t>Permissions</a:t>
            </a:r>
            <a:endParaRPr lang="pt-PT" altLang="en-US" sz="1200" i="1">
              <a:solidFill>
                <a:schemeClr val="bg1"/>
              </a:solidFill>
              <a:latin typeface="Inter Light" panose="0200040300000002000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3695" y="685800"/>
            <a:ext cx="35223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0" name="Picture 9"/>
          <p:cNvPicPr>
            <a:picLocks noChangeAspect="1"/>
          </p:cNvPicPr>
          <p:nvPr/>
        </p:nvPicPr>
        <p:blipFill>
          <a:blip r:embed="rId1"/>
          <a:stretch>
            <a:fillRect/>
          </a:stretch>
        </p:blipFill>
        <p:spPr>
          <a:xfrm>
            <a:off x="6180455" y="1019175"/>
            <a:ext cx="5768975" cy="2056130"/>
          </a:xfrm>
          <a:prstGeom prst="rect">
            <a:avLst/>
          </a:prstGeom>
        </p:spPr>
      </p:pic>
      <p:pic>
        <p:nvPicPr>
          <p:cNvPr id="12" name="Picture 11"/>
          <p:cNvPicPr>
            <a:picLocks noChangeAspect="1"/>
          </p:cNvPicPr>
          <p:nvPr/>
        </p:nvPicPr>
        <p:blipFill>
          <a:blip r:embed="rId2"/>
          <a:stretch>
            <a:fillRect/>
          </a:stretch>
        </p:blipFill>
        <p:spPr>
          <a:xfrm>
            <a:off x="423545" y="2391410"/>
            <a:ext cx="5320030" cy="3049270"/>
          </a:xfrm>
          <a:prstGeom prst="rect">
            <a:avLst/>
          </a:prstGeom>
        </p:spPr>
      </p:pic>
      <p:pic>
        <p:nvPicPr>
          <p:cNvPr id="14" name="Picture 13"/>
          <p:cNvPicPr>
            <a:picLocks noChangeAspect="1"/>
          </p:cNvPicPr>
          <p:nvPr/>
        </p:nvPicPr>
        <p:blipFill>
          <a:blip r:embed="rId3"/>
          <a:stretch>
            <a:fillRect/>
          </a:stretch>
        </p:blipFill>
        <p:spPr>
          <a:xfrm>
            <a:off x="6180455" y="4346575"/>
            <a:ext cx="4657725" cy="1371600"/>
          </a:xfrm>
          <a:prstGeom prst="rect">
            <a:avLst/>
          </a:prstGeom>
        </p:spPr>
      </p:pic>
      <p:pic>
        <p:nvPicPr>
          <p:cNvPr id="15" name="Picture 14"/>
          <p:cNvPicPr>
            <a:picLocks noChangeAspect="1"/>
          </p:cNvPicPr>
          <p:nvPr/>
        </p:nvPicPr>
        <p:blipFill>
          <a:blip r:embed="rId4"/>
          <a:stretch>
            <a:fillRect/>
          </a:stretch>
        </p:blipFill>
        <p:spPr>
          <a:xfrm>
            <a:off x="423545" y="1019175"/>
            <a:ext cx="5320665" cy="979170"/>
          </a:xfrm>
          <a:prstGeom prst="rect">
            <a:avLst/>
          </a:prstGeom>
        </p:spPr>
      </p:pic>
      <p:pic>
        <p:nvPicPr>
          <p:cNvPr id="16" name="Picture 15"/>
          <p:cNvPicPr>
            <a:picLocks noChangeAspect="1"/>
          </p:cNvPicPr>
          <p:nvPr/>
        </p:nvPicPr>
        <p:blipFill>
          <a:blip r:embed="rId5"/>
          <a:stretch>
            <a:fillRect/>
          </a:stretch>
        </p:blipFill>
        <p:spPr>
          <a:xfrm>
            <a:off x="6180455" y="3303270"/>
            <a:ext cx="5758180" cy="6965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84797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 - Deploy Application  Java and Mysql</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40055" y="1136650"/>
            <a:ext cx="5572125" cy="1369060"/>
          </a:xfrm>
          <a:prstGeom prst="rect">
            <a:avLst/>
          </a:prstGeom>
        </p:spPr>
      </p:pic>
      <p:pic>
        <p:nvPicPr>
          <p:cNvPr id="4" name="Picture 3"/>
          <p:cNvPicPr>
            <a:picLocks noChangeAspect="1"/>
          </p:cNvPicPr>
          <p:nvPr/>
        </p:nvPicPr>
        <p:blipFill>
          <a:blip r:embed="rId2"/>
          <a:stretch>
            <a:fillRect/>
          </a:stretch>
        </p:blipFill>
        <p:spPr>
          <a:xfrm>
            <a:off x="6273165" y="1189990"/>
            <a:ext cx="5565140" cy="1375410"/>
          </a:xfrm>
          <a:prstGeom prst="rect">
            <a:avLst/>
          </a:prstGeom>
        </p:spPr>
      </p:pic>
      <p:pic>
        <p:nvPicPr>
          <p:cNvPr id="5" name="Picture 4"/>
          <p:cNvPicPr>
            <a:picLocks noChangeAspect="1"/>
          </p:cNvPicPr>
          <p:nvPr/>
        </p:nvPicPr>
        <p:blipFill>
          <a:blip r:embed="rId3"/>
          <a:stretch>
            <a:fillRect/>
          </a:stretch>
        </p:blipFill>
        <p:spPr>
          <a:xfrm>
            <a:off x="440055" y="2713355"/>
            <a:ext cx="4666615" cy="3863975"/>
          </a:xfrm>
          <a:prstGeom prst="rect">
            <a:avLst/>
          </a:prstGeom>
        </p:spPr>
      </p:pic>
      <p:pic>
        <p:nvPicPr>
          <p:cNvPr id="6" name="Picture 5"/>
          <p:cNvPicPr>
            <a:picLocks noChangeAspect="1"/>
          </p:cNvPicPr>
          <p:nvPr/>
        </p:nvPicPr>
        <p:blipFill>
          <a:blip r:embed="rId4"/>
          <a:stretch>
            <a:fillRect/>
          </a:stretch>
        </p:blipFill>
        <p:spPr>
          <a:xfrm>
            <a:off x="6273165" y="2809240"/>
            <a:ext cx="4983480" cy="38106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19735" y="512445"/>
            <a:ext cx="10745470"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6. Beanstalk and Spring boot </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7738110" y="4244340"/>
            <a:ext cx="3561715" cy="1870075"/>
          </a:xfrm>
          <a:prstGeom prst="rect">
            <a:avLst/>
          </a:prstGeom>
        </p:spPr>
      </p:pic>
      <p:pic>
        <p:nvPicPr>
          <p:cNvPr id="91140"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 y="3721735"/>
            <a:ext cx="2259330" cy="225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501650"/>
            <a:ext cx="4060825" cy="3606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(Beanstalk) </a:t>
            </a:r>
            <a:endParaRPr lang="pt-PT" altLang="en-US" sz="2000" b="1" dirty="0">
              <a:solidFill>
                <a:schemeClr val="bg1"/>
              </a:solidFill>
            </a:endParaRPr>
          </a:p>
        </p:txBody>
      </p:sp>
      <p:sp>
        <p:nvSpPr>
          <p:cNvPr id="6" name="Rectangles 5"/>
          <p:cNvSpPr/>
          <p:nvPr/>
        </p:nvSpPr>
        <p:spPr>
          <a:xfrm>
            <a:off x="429260" y="1450975"/>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5097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55370" y="2171700"/>
            <a:ext cx="1134110" cy="595630"/>
          </a:xfrm>
          <a:prstGeom prst="rect">
            <a:avLst/>
          </a:prstGeom>
        </p:spPr>
      </p:pic>
      <p:pic>
        <p:nvPicPr>
          <p:cNvPr id="14" name="Picture 13"/>
          <p:cNvPicPr>
            <a:picLocks noChangeAspect="1"/>
          </p:cNvPicPr>
          <p:nvPr/>
        </p:nvPicPr>
        <p:blipFill>
          <a:blip r:embed="rId2"/>
          <a:stretch>
            <a:fillRect/>
          </a:stretch>
        </p:blipFill>
        <p:spPr>
          <a:xfrm>
            <a:off x="991235" y="5153660"/>
            <a:ext cx="1134110" cy="1134110"/>
          </a:xfrm>
          <a:prstGeom prst="rect">
            <a:avLst/>
          </a:prstGeom>
        </p:spPr>
      </p:pic>
      <p:sp>
        <p:nvSpPr>
          <p:cNvPr id="49" name="Rectangle 48"/>
          <p:cNvSpPr/>
          <p:nvPr/>
        </p:nvSpPr>
        <p:spPr>
          <a:xfrm>
            <a:off x="4010660" y="145097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06772" y="1450658"/>
            <a:ext cx="381000" cy="381000"/>
          </a:xfrm>
          <a:prstGeom prst="rect">
            <a:avLst/>
          </a:prstGeom>
        </p:spPr>
      </p:pic>
      <p:sp>
        <p:nvSpPr>
          <p:cNvPr id="55" name="Rectangle 54"/>
          <p:cNvSpPr/>
          <p:nvPr/>
        </p:nvSpPr>
        <p:spPr>
          <a:xfrm>
            <a:off x="4458335" y="189865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9492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4999355" y="4576445"/>
            <a:ext cx="175006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rPr>
              <a:t>AWS Elastic Beanstalk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2" name="Straight Arrow Connector 41"/>
          <p:cNvCxnSpPr/>
          <p:nvPr/>
        </p:nvCxnSpPr>
        <p:spPr>
          <a:xfrm>
            <a:off x="2580424" y="4082440"/>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73070" y="381063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choose Jar</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5"/>
          <a:stretch>
            <a:fillRect/>
          </a:stretch>
        </p:blipFill>
        <p:spPr>
          <a:xfrm>
            <a:off x="4058285" y="3650615"/>
            <a:ext cx="349250" cy="349250"/>
          </a:xfrm>
          <a:prstGeom prst="rect">
            <a:avLst/>
          </a:prstGeom>
        </p:spPr>
      </p:pic>
      <p:pic>
        <p:nvPicPr>
          <p:cNvPr id="27" name="Picture 26"/>
          <p:cNvPicPr>
            <a:picLocks noChangeAspect="1"/>
          </p:cNvPicPr>
          <p:nvPr/>
        </p:nvPicPr>
        <p:blipFill>
          <a:blip r:embed="rId2"/>
          <a:stretch>
            <a:fillRect/>
          </a:stretch>
        </p:blipFill>
        <p:spPr>
          <a:xfrm>
            <a:off x="5409565" y="2145030"/>
            <a:ext cx="816610" cy="816610"/>
          </a:xfrm>
          <a:prstGeom prst="rect">
            <a:avLst/>
          </a:prstGeom>
        </p:spPr>
      </p:pic>
      <p:pic>
        <p:nvPicPr>
          <p:cNvPr id="91140" name="Graphic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895" y="3608705"/>
            <a:ext cx="87947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Arrow Connector 1"/>
          <p:cNvCxnSpPr>
            <a:stCxn id="91140" idx="0"/>
            <a:endCxn id="27" idx="2"/>
          </p:cNvCxnSpPr>
          <p:nvPr/>
        </p:nvCxnSpPr>
        <p:spPr>
          <a:xfrm flipH="1" flipV="1">
            <a:off x="5817870" y="2961640"/>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 name="TextBox 16"/>
          <p:cNvSpPr txBox="1">
            <a:spLocks noChangeArrowheads="1"/>
          </p:cNvSpPr>
          <p:nvPr/>
        </p:nvSpPr>
        <p:spPr bwMode="auto">
          <a:xfrm>
            <a:off x="8818316" y="54876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8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8858885" y="448818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6262370" y="4119880"/>
            <a:ext cx="1188720"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7639050" y="3229610"/>
            <a:ext cx="3291205" cy="29635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638257" y="3225960"/>
            <a:ext cx="381000" cy="381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782955" y="927100"/>
            <a:ext cx="7084695" cy="165290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7. </a:t>
            </a:r>
            <a:r>
              <a:rPr lang="en-US" sz="5335">
                <a:solidFill>
                  <a:schemeClr val="bg1"/>
                </a:solidFill>
                <a:sym typeface="+mn-ea"/>
              </a:rPr>
              <a:t>Docker</a:t>
            </a:r>
            <a:r>
              <a:rPr lang="pt-PT" altLang="en-US" sz="5335">
                <a:solidFill>
                  <a:schemeClr val="bg1"/>
                </a:solidFill>
                <a:sym typeface="+mn-ea"/>
              </a:rPr>
              <a:t> </a:t>
            </a:r>
            <a:r>
              <a:rPr lang="en-US" sz="5335">
                <a:solidFill>
                  <a:schemeClr val="bg1"/>
                </a:solidFill>
                <a:sym typeface="+mn-ea"/>
              </a:rPr>
              <a:t>and Fargate </a:t>
            </a:r>
            <a:r>
              <a:rPr lang="pt-PT" sz="5335">
                <a:solidFill>
                  <a:schemeClr val="bg1"/>
                </a:solidFill>
                <a:sym typeface="+mn-ea"/>
              </a:rPr>
              <a:t>with Spring boot</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8733790" y="4858385"/>
            <a:ext cx="2519045" cy="1322705"/>
          </a:xfrm>
          <a:prstGeom prst="rect">
            <a:avLst/>
          </a:prstGeom>
        </p:spPr>
      </p:pic>
      <p:pic>
        <p:nvPicPr>
          <p:cNvPr id="19" name="Graphic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070" y="4797425"/>
            <a:ext cx="1576070" cy="157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782955" y="4425950"/>
            <a:ext cx="1724660" cy="1476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9720" y="493395"/>
            <a:ext cx="808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(Docker Hub) </a:t>
            </a:r>
            <a:endParaRPr lang="pt-PT" altLang="en-US" sz="2800" b="1" dirty="0">
              <a:solidFill>
                <a:schemeClr val="bg1"/>
              </a:solidFill>
            </a:endParaRPr>
          </a:p>
        </p:txBody>
      </p:sp>
      <p:sp>
        <p:nvSpPr>
          <p:cNvPr id="6" name="Rectangles 5"/>
          <p:cNvSpPr/>
          <p:nvPr/>
        </p:nvSpPr>
        <p:spPr>
          <a:xfrm>
            <a:off x="429260" y="137668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7668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9770"/>
            <a:ext cx="857885" cy="450850"/>
          </a:xfrm>
          <a:prstGeom prst="rect">
            <a:avLst/>
          </a:prstGeom>
        </p:spPr>
      </p:pic>
      <p:pic>
        <p:nvPicPr>
          <p:cNvPr id="14" name="Picture 13"/>
          <p:cNvPicPr>
            <a:picLocks noChangeAspect="1"/>
          </p:cNvPicPr>
          <p:nvPr/>
        </p:nvPicPr>
        <p:blipFill>
          <a:blip r:embed="rId2"/>
          <a:stretch>
            <a:fillRect/>
          </a:stretch>
        </p:blipFill>
        <p:spPr>
          <a:xfrm>
            <a:off x="775970" y="3450590"/>
            <a:ext cx="1027430" cy="1027430"/>
          </a:xfrm>
          <a:prstGeom prst="rect">
            <a:avLst/>
          </a:prstGeom>
        </p:spPr>
      </p:pic>
      <p:sp>
        <p:nvSpPr>
          <p:cNvPr id="49" name="Rectangle 48"/>
          <p:cNvSpPr/>
          <p:nvPr/>
        </p:nvSpPr>
        <p:spPr>
          <a:xfrm>
            <a:off x="4315460" y="137668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76363"/>
            <a:ext cx="381000" cy="381000"/>
          </a:xfrm>
          <a:prstGeom prst="rect">
            <a:avLst/>
          </a:prstGeom>
        </p:spPr>
      </p:pic>
      <p:sp>
        <p:nvSpPr>
          <p:cNvPr id="55" name="Rectangle 54"/>
          <p:cNvSpPr/>
          <p:nvPr/>
        </p:nvSpPr>
        <p:spPr>
          <a:xfrm>
            <a:off x="4458335" y="1824355"/>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2062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7731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9505" y="1424305"/>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5264856" y="450215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14315" y="351663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7"/>
          <a:stretch>
            <a:fillRect/>
          </a:stretch>
        </p:blipFill>
        <p:spPr>
          <a:xfrm>
            <a:off x="8124190" y="3657600"/>
            <a:ext cx="819785" cy="701675"/>
          </a:xfrm>
          <a:prstGeom prst="rect">
            <a:avLst/>
          </a:prstGeom>
        </p:spPr>
      </p:pic>
      <p:pic>
        <p:nvPicPr>
          <p:cNvPr id="25" name="Picture 24"/>
          <p:cNvPicPr>
            <a:picLocks noChangeAspect="1"/>
          </p:cNvPicPr>
          <p:nvPr/>
        </p:nvPicPr>
        <p:blipFill>
          <a:blip r:embed="rId7"/>
          <a:stretch>
            <a:fillRect/>
          </a:stretch>
        </p:blipFill>
        <p:spPr>
          <a:xfrm>
            <a:off x="996950" y="5640705"/>
            <a:ext cx="585470" cy="501015"/>
          </a:xfrm>
          <a:prstGeom prst="rect">
            <a:avLst/>
          </a:prstGeom>
        </p:spPr>
      </p:pic>
      <p:pic>
        <p:nvPicPr>
          <p:cNvPr id="28" name="Picture 27"/>
          <p:cNvPicPr>
            <a:picLocks noChangeAspect="1"/>
          </p:cNvPicPr>
          <p:nvPr/>
        </p:nvPicPr>
        <p:blipFill>
          <a:blip r:embed="rId8"/>
          <a:stretch>
            <a:fillRect/>
          </a:stretch>
        </p:blipFill>
        <p:spPr>
          <a:xfrm>
            <a:off x="2778125" y="3613150"/>
            <a:ext cx="830580" cy="662305"/>
          </a:xfrm>
          <a:prstGeom prst="rect">
            <a:avLst/>
          </a:prstGeom>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4763770" y="2160905"/>
            <a:ext cx="5988685" cy="399923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63770" y="2160905"/>
            <a:ext cx="392430" cy="392430"/>
          </a:xfrm>
          <a:prstGeom prst="rect">
            <a:avLst/>
          </a:prstGeom>
        </p:spPr>
      </p:pic>
      <p:cxnSp>
        <p:nvCxnSpPr>
          <p:cNvPr id="3" name="Straight Arrow Connector 2"/>
          <p:cNvCxnSpPr/>
          <p:nvPr/>
        </p:nvCxnSpPr>
        <p:spPr>
          <a:xfrm>
            <a:off x="6615430" y="4006215"/>
            <a:ext cx="150876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7079615" y="3649980"/>
            <a:ext cx="716915"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install</a:t>
            </a:r>
            <a:endParaRPr lang="pt-PT" altLang="en-US" sz="1200" i="1" dirty="0">
              <a:solidFill>
                <a:schemeClr val="bg1"/>
              </a:solidFill>
              <a:latin typeface="Inter Light" panose="02000403000000020004" charset="0"/>
              <a:cs typeface="Inter Light" panose="0200040300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307975" y="955040"/>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2" name="Text Box 1"/>
          <p:cNvSpPr txBox="1"/>
          <p:nvPr/>
        </p:nvSpPr>
        <p:spPr>
          <a:xfrm>
            <a:off x="266700" y="1911350"/>
            <a:ext cx="6343015" cy="3643630"/>
          </a:xfrm>
          <a:prstGeom prst="rect">
            <a:avLst/>
          </a:prstGeom>
          <a:noFill/>
        </p:spPr>
        <p:txBody>
          <a:bodyPr wrap="none" rtlCol="0">
            <a:spAutoFit/>
          </a:bodyPr>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IDE </a:t>
            </a:r>
            <a:r>
              <a:rPr lang="en-US" b="1">
                <a:solidFill>
                  <a:schemeClr val="bg1"/>
                </a:solidFill>
              </a:rPr>
              <a:t>Toolkits</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CDK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Amazon </a:t>
            </a:r>
            <a:r>
              <a:rPr lang="en-US" b="1">
                <a:solidFill>
                  <a:schemeClr val="bg1"/>
                </a:solidFill>
              </a:rPr>
              <a:t>Corretto</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EC2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Beanstalk </a:t>
            </a:r>
            <a:r>
              <a:rPr lang="en-US">
                <a:solidFill>
                  <a:schemeClr val="bg1"/>
                </a:solidFill>
              </a:rPr>
              <a:t>and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Docker </a:t>
            </a:r>
            <a:r>
              <a:rPr lang="en-US">
                <a:solidFill>
                  <a:schemeClr val="bg1"/>
                </a:solidFill>
              </a:rPr>
              <a:t>and </a:t>
            </a:r>
            <a:r>
              <a:rPr lang="en-US" b="1">
                <a:solidFill>
                  <a:schemeClr val="bg1"/>
                </a:solidFill>
              </a:rPr>
              <a:t>Fargate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Pipelines </a:t>
            </a:r>
            <a:r>
              <a:rPr lang="en-US">
                <a:solidFill>
                  <a:schemeClr val="bg1"/>
                </a:solidFill>
              </a:rPr>
              <a:t>with Java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Serverless </a:t>
            </a:r>
            <a:r>
              <a:rPr lang="en-US">
                <a:solidFill>
                  <a:schemeClr val="bg1"/>
                </a:solidFill>
              </a:rPr>
              <a:t>- </a:t>
            </a:r>
            <a:r>
              <a:rPr lang="en-US" b="1">
                <a:solidFill>
                  <a:schemeClr val="bg1"/>
                </a:solidFill>
              </a:rPr>
              <a:t>Java </a:t>
            </a:r>
            <a:r>
              <a:rPr lang="en-US">
                <a:solidFill>
                  <a:schemeClr val="bg1"/>
                </a:solidFill>
              </a:rPr>
              <a:t>and </a:t>
            </a:r>
            <a:r>
              <a:rPr lang="en-US" b="1">
                <a:solidFill>
                  <a:schemeClr val="bg1"/>
                </a:solidFill>
              </a:rPr>
              <a:t>Lambdas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Lambda SnapStart </a:t>
            </a:r>
            <a:r>
              <a:rPr lang="en-US">
                <a:solidFill>
                  <a:schemeClr val="bg1"/>
                </a:solidFill>
              </a:rPr>
              <a:t>for Spring Developers</a:t>
            </a:r>
            <a:endParaRPr lang="en-US">
              <a:solidFill>
                <a:schemeClr val="bg1"/>
              </a:solidFill>
            </a:endParaRPr>
          </a:p>
        </p:txBody>
      </p:sp>
      <p:pic>
        <p:nvPicPr>
          <p:cNvPr id="5" name="Picture 4"/>
          <p:cNvPicPr>
            <a:picLocks noChangeAspect="1"/>
          </p:cNvPicPr>
          <p:nvPr/>
        </p:nvPicPr>
        <p:blipFill>
          <a:blip r:embed="rId2"/>
          <a:stretch>
            <a:fillRect/>
          </a:stretch>
        </p:blipFill>
        <p:spPr>
          <a:xfrm>
            <a:off x="8689340" y="3292475"/>
            <a:ext cx="2569845" cy="2569845"/>
          </a:xfrm>
          <a:prstGeom prst="rect">
            <a:avLst/>
          </a:prstGeom>
        </p:spPr>
      </p:pic>
      <p:grpSp>
        <p:nvGrpSpPr>
          <p:cNvPr id="6" name="Group 5"/>
          <p:cNvGrpSpPr/>
          <p:nvPr/>
        </p:nvGrpSpPr>
        <p:grpSpPr>
          <a:xfrm>
            <a:off x="440055" y="551815"/>
            <a:ext cx="1594485" cy="76200"/>
            <a:chOff x="533" y="869"/>
            <a:chExt cx="4189" cy="120"/>
          </a:xfrm>
        </p:grpSpPr>
        <p:sp>
          <p:nvSpPr>
            <p:cNvPr id="3" name="Rectangles 2"/>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76206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Create Account Docker Hub(Repository) and Login </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7" name="Picture 6"/>
          <p:cNvPicPr>
            <a:picLocks noChangeAspect="1"/>
          </p:cNvPicPr>
          <p:nvPr/>
        </p:nvPicPr>
        <p:blipFill>
          <a:blip r:embed="rId1"/>
          <a:stretch>
            <a:fillRect/>
          </a:stretch>
        </p:blipFill>
        <p:spPr>
          <a:xfrm>
            <a:off x="5530215" y="1350010"/>
            <a:ext cx="6437630" cy="1490345"/>
          </a:xfrm>
          <a:prstGeom prst="rect">
            <a:avLst/>
          </a:prstGeom>
        </p:spPr>
      </p:pic>
      <p:pic>
        <p:nvPicPr>
          <p:cNvPr id="8" name="Picture 7"/>
          <p:cNvPicPr>
            <a:picLocks noChangeAspect="1"/>
          </p:cNvPicPr>
          <p:nvPr/>
        </p:nvPicPr>
        <p:blipFill>
          <a:blip r:embed="rId2"/>
          <a:stretch>
            <a:fillRect/>
          </a:stretch>
        </p:blipFill>
        <p:spPr>
          <a:xfrm>
            <a:off x="440055" y="1326515"/>
            <a:ext cx="4808220" cy="43808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Push Project Spring boot to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440055" y="1134110"/>
            <a:ext cx="5278755" cy="981075"/>
          </a:xfrm>
          <a:prstGeom prst="rect">
            <a:avLst/>
          </a:prstGeom>
        </p:spPr>
      </p:pic>
      <p:pic>
        <p:nvPicPr>
          <p:cNvPr id="5" name="Picture 4"/>
          <p:cNvPicPr>
            <a:picLocks noChangeAspect="1"/>
          </p:cNvPicPr>
          <p:nvPr/>
        </p:nvPicPr>
        <p:blipFill>
          <a:blip r:embed="rId2"/>
          <a:stretch>
            <a:fillRect/>
          </a:stretch>
        </p:blipFill>
        <p:spPr>
          <a:xfrm>
            <a:off x="456565" y="2337435"/>
            <a:ext cx="5202555" cy="219075"/>
          </a:xfrm>
          <a:prstGeom prst="rect">
            <a:avLst/>
          </a:prstGeom>
        </p:spPr>
      </p:pic>
      <p:pic>
        <p:nvPicPr>
          <p:cNvPr id="6" name="Picture 5"/>
          <p:cNvPicPr>
            <a:picLocks noChangeAspect="1"/>
          </p:cNvPicPr>
          <p:nvPr/>
        </p:nvPicPr>
        <p:blipFill>
          <a:blip r:embed="rId3"/>
          <a:stretch>
            <a:fillRect/>
          </a:stretch>
        </p:blipFill>
        <p:spPr>
          <a:xfrm>
            <a:off x="440055" y="2778760"/>
            <a:ext cx="5264150" cy="2933700"/>
          </a:xfrm>
          <a:prstGeom prst="rect">
            <a:avLst/>
          </a:prstGeom>
        </p:spPr>
      </p:pic>
      <p:pic>
        <p:nvPicPr>
          <p:cNvPr id="3" name="Picture 2"/>
          <p:cNvPicPr>
            <a:picLocks noChangeAspect="1"/>
          </p:cNvPicPr>
          <p:nvPr/>
        </p:nvPicPr>
        <p:blipFill>
          <a:blip r:embed="rId4"/>
          <a:stretch>
            <a:fillRect/>
          </a:stretch>
        </p:blipFill>
        <p:spPr>
          <a:xfrm>
            <a:off x="6125210" y="1079500"/>
            <a:ext cx="5327650" cy="46266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Pull Project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221105"/>
            <a:ext cx="8010525" cy="847725"/>
          </a:xfrm>
          <a:prstGeom prst="rect">
            <a:avLst/>
          </a:prstGeom>
        </p:spPr>
      </p:pic>
      <p:pic>
        <p:nvPicPr>
          <p:cNvPr id="7" name="Picture 6"/>
          <p:cNvPicPr>
            <a:picLocks noChangeAspect="1"/>
          </p:cNvPicPr>
          <p:nvPr/>
        </p:nvPicPr>
        <p:blipFill>
          <a:blip r:embed="rId2"/>
          <a:stretch>
            <a:fillRect/>
          </a:stretch>
        </p:blipFill>
        <p:spPr>
          <a:xfrm>
            <a:off x="456565" y="2552065"/>
            <a:ext cx="11355070" cy="2510155"/>
          </a:xfrm>
          <a:prstGeom prst="rect">
            <a:avLst/>
          </a:prstGeom>
        </p:spPr>
      </p:pic>
      <p:sp>
        <p:nvSpPr>
          <p:cNvPr id="8" name="Text Box 7"/>
          <p:cNvSpPr txBox="1"/>
          <p:nvPr/>
        </p:nvSpPr>
        <p:spPr>
          <a:xfrm>
            <a:off x="6858000" y="6313170"/>
            <a:ext cx="5062220" cy="306705"/>
          </a:xfrm>
          <a:prstGeom prst="rect">
            <a:avLst/>
          </a:prstGeom>
          <a:noFill/>
        </p:spPr>
        <p:txBody>
          <a:bodyPr wrap="square" rtlCol="0" anchor="t">
            <a:spAutoFit/>
          </a:bodyPr>
          <a:p>
            <a:r>
              <a:rPr lang="en-US" sz="1400">
                <a:hlinkClick r:id="rId3" action="ppaction://hlinkfile"/>
              </a:rPr>
              <a:t>https://docs.docker.com/engine/reference/commandline/pull/</a:t>
            </a:r>
            <a:endParaRPr lang="en-US" sz="1400">
              <a:hlinkClick r:id="rId3" action="ppaction://hlinkfil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(localhost)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345440" y="2369185"/>
            <a:ext cx="6379210" cy="3152775"/>
          </a:xfrm>
          <a:prstGeom prst="rect">
            <a:avLst/>
          </a:prstGeom>
        </p:spPr>
      </p:pic>
      <p:pic>
        <p:nvPicPr>
          <p:cNvPr id="5" name="Picture 4"/>
          <p:cNvPicPr>
            <a:picLocks noChangeAspect="1"/>
          </p:cNvPicPr>
          <p:nvPr/>
        </p:nvPicPr>
        <p:blipFill>
          <a:blip r:embed="rId2"/>
          <a:stretch>
            <a:fillRect/>
          </a:stretch>
        </p:blipFill>
        <p:spPr>
          <a:xfrm>
            <a:off x="456565" y="1273810"/>
            <a:ext cx="6286500" cy="7715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(EC2 Instance)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48715"/>
            <a:ext cx="5473065" cy="982345"/>
          </a:xfrm>
          <a:prstGeom prst="rect">
            <a:avLst/>
          </a:prstGeom>
        </p:spPr>
      </p:pic>
      <p:pic>
        <p:nvPicPr>
          <p:cNvPr id="7" name="Picture 6"/>
          <p:cNvPicPr>
            <a:picLocks noChangeAspect="1"/>
          </p:cNvPicPr>
          <p:nvPr/>
        </p:nvPicPr>
        <p:blipFill>
          <a:blip r:embed="rId2"/>
          <a:stretch>
            <a:fillRect/>
          </a:stretch>
        </p:blipFill>
        <p:spPr>
          <a:xfrm>
            <a:off x="456565" y="2284095"/>
            <a:ext cx="6497320" cy="2178685"/>
          </a:xfrm>
          <a:prstGeom prst="rect">
            <a:avLst/>
          </a:prstGeom>
        </p:spPr>
      </p:pic>
      <p:pic>
        <p:nvPicPr>
          <p:cNvPr id="8" name="Picture 7"/>
          <p:cNvPicPr>
            <a:picLocks noChangeAspect="1"/>
          </p:cNvPicPr>
          <p:nvPr/>
        </p:nvPicPr>
        <p:blipFill>
          <a:blip r:embed="rId3"/>
          <a:stretch>
            <a:fillRect/>
          </a:stretch>
        </p:blipFill>
        <p:spPr>
          <a:xfrm>
            <a:off x="456565" y="4687570"/>
            <a:ext cx="4745990" cy="1457325"/>
          </a:xfrm>
          <a:prstGeom prst="rect">
            <a:avLst/>
          </a:prstGeom>
        </p:spPr>
      </p:pic>
      <p:pic>
        <p:nvPicPr>
          <p:cNvPr id="9" name="Picture 8"/>
          <p:cNvPicPr>
            <a:picLocks noChangeAspect="1"/>
          </p:cNvPicPr>
          <p:nvPr/>
        </p:nvPicPr>
        <p:blipFill>
          <a:blip r:embed="rId4"/>
          <a:stretch>
            <a:fillRect/>
          </a:stretch>
        </p:blipFill>
        <p:spPr>
          <a:xfrm>
            <a:off x="7379970" y="782955"/>
            <a:ext cx="4377690" cy="2005330"/>
          </a:xfrm>
          <a:prstGeom prst="rect">
            <a:avLst/>
          </a:prstGeom>
        </p:spPr>
      </p:pic>
      <p:sp>
        <p:nvSpPr>
          <p:cNvPr id="10" name="Text Box 9"/>
          <p:cNvSpPr txBox="1"/>
          <p:nvPr/>
        </p:nvSpPr>
        <p:spPr>
          <a:xfrm>
            <a:off x="4531995" y="6462395"/>
            <a:ext cx="7482840" cy="275590"/>
          </a:xfrm>
          <a:prstGeom prst="rect">
            <a:avLst/>
          </a:prstGeom>
          <a:noFill/>
        </p:spPr>
        <p:txBody>
          <a:bodyPr wrap="square" rtlCol="0" anchor="t">
            <a:spAutoFit/>
          </a:bodyPr>
          <a:p>
            <a:r>
              <a:rPr lang="en-US" sz="1200">
                <a:hlinkClick r:id="rId5" action="ppaction://hlinkfile"/>
              </a:rPr>
              <a:t>https://www.digitalocean.com/community/tutorials/how-to-install-and-use-docker-on-ubuntu-20-04-pt</a:t>
            </a:r>
            <a:endParaRPr 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7505" y="506730"/>
            <a:ext cx="78047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(Docker Hub </a:t>
            </a:r>
            <a:r>
              <a:rPr lang="pt-PT" altLang="en-US" sz="2800" b="1" dirty="0">
                <a:solidFill>
                  <a:schemeClr val="bg1"/>
                </a:solidFill>
                <a:sym typeface="+mn-ea"/>
              </a:rPr>
              <a:t>and Fargate</a:t>
            </a:r>
            <a:r>
              <a:rPr lang="pt-PT" altLang="en-US" sz="2800" b="1" dirty="0">
                <a:solidFill>
                  <a:schemeClr val="bg1"/>
                </a:solidFill>
              </a:rPr>
              <a:t>) </a:t>
            </a:r>
            <a:endParaRPr lang="pt-PT" altLang="en-US" sz="2800" b="1" dirty="0">
              <a:solidFill>
                <a:schemeClr val="bg1"/>
              </a:solidFill>
            </a:endParaRPr>
          </a:p>
        </p:txBody>
      </p:sp>
      <p:sp>
        <p:nvSpPr>
          <p:cNvPr id="6" name="Rectangles 5"/>
          <p:cNvSpPr/>
          <p:nvPr/>
        </p:nvSpPr>
        <p:spPr>
          <a:xfrm>
            <a:off x="429260" y="136842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6842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1515"/>
            <a:ext cx="857885" cy="450850"/>
          </a:xfrm>
          <a:prstGeom prst="rect">
            <a:avLst/>
          </a:prstGeom>
        </p:spPr>
      </p:pic>
      <p:pic>
        <p:nvPicPr>
          <p:cNvPr id="14" name="Picture 13"/>
          <p:cNvPicPr>
            <a:picLocks noChangeAspect="1"/>
          </p:cNvPicPr>
          <p:nvPr/>
        </p:nvPicPr>
        <p:blipFill>
          <a:blip r:embed="rId2"/>
          <a:stretch>
            <a:fillRect/>
          </a:stretch>
        </p:blipFill>
        <p:spPr>
          <a:xfrm>
            <a:off x="775970" y="3505200"/>
            <a:ext cx="1027430" cy="1027430"/>
          </a:xfrm>
          <a:prstGeom prst="rect">
            <a:avLst/>
          </a:prstGeom>
        </p:spPr>
      </p:pic>
      <p:sp>
        <p:nvSpPr>
          <p:cNvPr id="49" name="Rectangle 48"/>
          <p:cNvSpPr/>
          <p:nvPr/>
        </p:nvSpPr>
        <p:spPr>
          <a:xfrm>
            <a:off x="4315460" y="136842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68108"/>
            <a:ext cx="381000" cy="381000"/>
          </a:xfrm>
          <a:prstGeom prst="rect">
            <a:avLst/>
          </a:prstGeom>
        </p:spPr>
      </p:pic>
      <p:sp>
        <p:nvSpPr>
          <p:cNvPr id="55" name="Rectangle 54"/>
          <p:cNvSpPr/>
          <p:nvPr/>
        </p:nvSpPr>
        <p:spPr>
          <a:xfrm>
            <a:off x="4458335" y="181610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1237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1731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6906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1250" y="1399540"/>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17315"/>
            <a:ext cx="172783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pic>
        <p:nvPicPr>
          <p:cNvPr id="25" name="Picture 24"/>
          <p:cNvPicPr>
            <a:picLocks noChangeAspect="1"/>
          </p:cNvPicPr>
          <p:nvPr/>
        </p:nvPicPr>
        <p:blipFill>
          <a:blip r:embed="rId5"/>
          <a:stretch>
            <a:fillRect/>
          </a:stretch>
        </p:blipFill>
        <p:spPr>
          <a:xfrm>
            <a:off x="996950" y="5664200"/>
            <a:ext cx="585470" cy="501015"/>
          </a:xfrm>
          <a:prstGeom prst="rect">
            <a:avLst/>
          </a:prstGeom>
        </p:spPr>
      </p:pic>
      <p:pic>
        <p:nvPicPr>
          <p:cNvPr id="28" name="Picture 27"/>
          <p:cNvPicPr>
            <a:picLocks noChangeAspect="1"/>
          </p:cNvPicPr>
          <p:nvPr/>
        </p:nvPicPr>
        <p:blipFill>
          <a:blip r:embed="rId6"/>
          <a:stretch>
            <a:fillRect/>
          </a:stretch>
        </p:blipFill>
        <p:spPr>
          <a:xfrm>
            <a:off x="2778125" y="3604895"/>
            <a:ext cx="830580" cy="662305"/>
          </a:xfrm>
          <a:prstGeom prst="rect">
            <a:avLst/>
          </a:prstGeom>
        </p:spPr>
      </p:pic>
      <p:pic>
        <p:nvPicPr>
          <p:cNvPr id="98316" name="Graphic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0685" y="3531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9" name="TextBox 24"/>
          <p:cNvSpPr txBox="1">
            <a:spLocks noChangeArrowheads="1"/>
          </p:cNvSpPr>
          <p:nvPr/>
        </p:nvSpPr>
        <p:spPr bwMode="auto">
          <a:xfrm>
            <a:off x="4729163" y="4427220"/>
            <a:ext cx="229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Elastic Container Service (Amazon ECS)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6280150" y="3928110"/>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8240" y="353949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Box 24"/>
          <p:cNvSpPr txBox="1">
            <a:spLocks noChangeArrowheads="1"/>
          </p:cNvSpPr>
          <p:nvPr/>
        </p:nvSpPr>
        <p:spPr bwMode="auto">
          <a:xfrm>
            <a:off x="6927850" y="30778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6753" y="35604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8330565" y="3936365"/>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24"/>
          <p:cNvSpPr txBox="1">
            <a:spLocks noChangeArrowheads="1"/>
          </p:cNvSpPr>
          <p:nvPr/>
        </p:nvSpPr>
        <p:spPr bwMode="auto">
          <a:xfrm>
            <a:off x="9037955" y="43859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ECS and Fargate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390525" y="1640840"/>
            <a:ext cx="10349865" cy="1770380"/>
          </a:xfrm>
          <a:prstGeom prst="rect">
            <a:avLst/>
          </a:prstGeom>
        </p:spPr>
      </p:pic>
      <p:pic>
        <p:nvPicPr>
          <p:cNvPr id="6" name="Picture 5"/>
          <p:cNvPicPr>
            <a:picLocks noChangeAspect="1"/>
          </p:cNvPicPr>
          <p:nvPr/>
        </p:nvPicPr>
        <p:blipFill>
          <a:blip r:embed="rId2"/>
          <a:stretch>
            <a:fillRect/>
          </a:stretch>
        </p:blipFill>
        <p:spPr>
          <a:xfrm>
            <a:off x="451485" y="4086225"/>
            <a:ext cx="10311765" cy="1963420"/>
          </a:xfrm>
          <a:prstGeom prst="rect">
            <a:avLst/>
          </a:prstGeom>
        </p:spPr>
      </p:pic>
      <p:sp>
        <p:nvSpPr>
          <p:cNvPr id="7" name="Text Box 6"/>
          <p:cNvSpPr txBox="1"/>
          <p:nvPr/>
        </p:nvSpPr>
        <p:spPr>
          <a:xfrm>
            <a:off x="345440" y="1224280"/>
            <a:ext cx="1438275" cy="275590"/>
          </a:xfrm>
          <a:prstGeom prst="rect">
            <a:avLst/>
          </a:prstGeom>
          <a:noFill/>
        </p:spPr>
        <p:txBody>
          <a:bodyPr wrap="none" rtlCol="0">
            <a:spAutoFit/>
          </a:bodyPr>
          <a:p>
            <a:r>
              <a:rPr lang="pt-PT" altLang="en-US" sz="1200" b="1" i="1">
                <a:solidFill>
                  <a:schemeClr val="bg1"/>
                </a:solidFill>
              </a:rPr>
              <a:t># Create Cluster</a:t>
            </a:r>
            <a:endParaRPr lang="pt-PT" altLang="en-US" sz="1200" b="1" i="1">
              <a:solidFill>
                <a:schemeClr val="bg1"/>
              </a:solidFill>
            </a:endParaRPr>
          </a:p>
        </p:txBody>
      </p:sp>
      <p:sp>
        <p:nvSpPr>
          <p:cNvPr id="8" name="Text Box 7"/>
          <p:cNvSpPr txBox="1"/>
          <p:nvPr/>
        </p:nvSpPr>
        <p:spPr>
          <a:xfrm>
            <a:off x="456565" y="3725545"/>
            <a:ext cx="2117725" cy="275590"/>
          </a:xfrm>
          <a:prstGeom prst="rect">
            <a:avLst/>
          </a:prstGeom>
          <a:noFill/>
        </p:spPr>
        <p:txBody>
          <a:bodyPr wrap="none" rtlCol="0">
            <a:spAutoFit/>
          </a:bodyPr>
          <a:p>
            <a:r>
              <a:rPr lang="pt-PT" altLang="en-US" sz="1200" b="1" i="1">
                <a:solidFill>
                  <a:schemeClr val="bg1"/>
                </a:solidFill>
              </a:rPr>
              <a:t># Create Task Definitions</a:t>
            </a:r>
            <a:endParaRPr lang="pt-PT" altLang="en-US" sz="1200" b="1" i="1">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i="1">
                <a:solidFill>
                  <a:schemeClr val="bg1"/>
                </a:solidFill>
                <a:sym typeface="+mn-ea"/>
              </a:rPr>
              <a:t>Create Task Definitions</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25220"/>
            <a:ext cx="5785485" cy="1453515"/>
          </a:xfrm>
          <a:prstGeom prst="rect">
            <a:avLst/>
          </a:prstGeom>
        </p:spPr>
      </p:pic>
      <p:pic>
        <p:nvPicPr>
          <p:cNvPr id="4" name="Picture 3"/>
          <p:cNvPicPr>
            <a:picLocks noChangeAspect="1"/>
          </p:cNvPicPr>
          <p:nvPr/>
        </p:nvPicPr>
        <p:blipFill>
          <a:blip r:embed="rId2"/>
          <a:stretch>
            <a:fillRect/>
          </a:stretch>
        </p:blipFill>
        <p:spPr>
          <a:xfrm>
            <a:off x="456565" y="2783840"/>
            <a:ext cx="5784850" cy="3930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Linked Task and Cluster</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326515"/>
            <a:ext cx="10636885" cy="4846320"/>
          </a:xfrm>
          <a:prstGeom prst="rect">
            <a:avLst/>
          </a:prstGeom>
        </p:spPr>
      </p:pic>
      <p:sp>
        <p:nvSpPr>
          <p:cNvPr id="4" name="Rectangles 3"/>
          <p:cNvSpPr/>
          <p:nvPr/>
        </p:nvSpPr>
        <p:spPr>
          <a:xfrm>
            <a:off x="8368030" y="4925060"/>
            <a:ext cx="90614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8379460" y="5365750"/>
            <a:ext cx="119062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Log Events - Cloud Watch</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6" name="Picture 5"/>
          <p:cNvPicPr>
            <a:picLocks noChangeAspect="1"/>
          </p:cNvPicPr>
          <p:nvPr/>
        </p:nvPicPr>
        <p:blipFill>
          <a:blip r:embed="rId1"/>
          <a:stretch>
            <a:fillRect/>
          </a:stretch>
        </p:blipFill>
        <p:spPr>
          <a:xfrm>
            <a:off x="456565" y="1336040"/>
            <a:ext cx="10464800" cy="5166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789940" y="1330325"/>
            <a:ext cx="59226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1. </a:t>
            </a:r>
            <a:r>
              <a:rPr lang="en-US" sz="5335">
                <a:solidFill>
                  <a:schemeClr val="bg1"/>
                </a:solidFill>
                <a:sym typeface="+mn-ea"/>
              </a:rPr>
              <a:t>SDK for Java</a:t>
            </a:r>
            <a:endParaRPr lang="pt-PT" sz="5335" spc="170" dirty="0">
              <a:solidFill>
                <a:schemeClr val="bg1"/>
              </a:solidFill>
            </a:endParaRPr>
          </a:p>
        </p:txBody>
      </p:sp>
      <p:pic>
        <p:nvPicPr>
          <p:cNvPr id="6" name="Picture 5"/>
          <p:cNvPicPr>
            <a:picLocks noChangeAspect="1"/>
          </p:cNvPicPr>
          <p:nvPr/>
        </p:nvPicPr>
        <p:blipFill>
          <a:blip r:embed="rId2"/>
          <a:stretch>
            <a:fillRect/>
          </a:stretch>
        </p:blipFill>
        <p:spPr>
          <a:xfrm>
            <a:off x="8468360" y="3185160"/>
            <a:ext cx="2569464" cy="279343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Call API by Public IP:Port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499870"/>
            <a:ext cx="6229350" cy="1743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10845" y="459740"/>
            <a:ext cx="109772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8. P</a:t>
            </a:r>
            <a:r>
              <a:rPr lang="en-US" sz="5335">
                <a:solidFill>
                  <a:schemeClr val="bg1"/>
                </a:solidFill>
                <a:sym typeface="+mn-ea"/>
              </a:rPr>
              <a:t>ipelines com Java Spring boot</a:t>
            </a:r>
            <a:endParaRPr lang="pt-PT" sz="5335" spc="170" dirty="0">
              <a:solidFill>
                <a:schemeClr val="bg1"/>
              </a:solidFill>
            </a:endParaRPr>
          </a:p>
        </p:txBody>
      </p:sp>
      <p:pic>
        <p:nvPicPr>
          <p:cNvPr id="11264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0" y="3688715"/>
            <a:ext cx="2524760" cy="252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534035"/>
            <a:ext cx="67951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Architecture (Codepipeline) </a:t>
            </a:r>
            <a:endParaRPr lang="pt-PT" altLang="en-US" sz="2400" b="1" dirty="0">
              <a:solidFill>
                <a:schemeClr val="bg1"/>
              </a:solidFill>
            </a:endParaRPr>
          </a:p>
        </p:txBody>
      </p:sp>
      <p:sp>
        <p:nvSpPr>
          <p:cNvPr id="6" name="Rectangles 5"/>
          <p:cNvSpPr/>
          <p:nvPr/>
        </p:nvSpPr>
        <p:spPr>
          <a:xfrm>
            <a:off x="429260" y="140144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0144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94535"/>
            <a:ext cx="857885" cy="450850"/>
          </a:xfrm>
          <a:prstGeom prst="rect">
            <a:avLst/>
          </a:prstGeom>
        </p:spPr>
      </p:pic>
      <p:pic>
        <p:nvPicPr>
          <p:cNvPr id="14" name="Picture 13"/>
          <p:cNvPicPr>
            <a:picLocks noChangeAspect="1"/>
          </p:cNvPicPr>
          <p:nvPr/>
        </p:nvPicPr>
        <p:blipFill>
          <a:blip r:embed="rId2"/>
          <a:stretch>
            <a:fillRect/>
          </a:stretch>
        </p:blipFill>
        <p:spPr>
          <a:xfrm>
            <a:off x="671195" y="4846955"/>
            <a:ext cx="1027430" cy="1027430"/>
          </a:xfrm>
          <a:prstGeom prst="rect">
            <a:avLst/>
          </a:prstGeom>
        </p:spPr>
      </p:pic>
      <p:sp>
        <p:nvSpPr>
          <p:cNvPr id="49" name="Rectangle 48"/>
          <p:cNvSpPr/>
          <p:nvPr/>
        </p:nvSpPr>
        <p:spPr>
          <a:xfrm>
            <a:off x="4315460" y="140144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317922" y="1401128"/>
            <a:ext cx="381000" cy="381000"/>
          </a:xfrm>
          <a:prstGeom prst="rect">
            <a:avLst/>
          </a:prstGeom>
        </p:spPr>
      </p:pic>
      <p:cxnSp>
        <p:nvCxnSpPr>
          <p:cNvPr id="42" name="Straight Arrow Connector 41"/>
          <p:cNvCxnSpPr/>
          <p:nvPr/>
        </p:nvCxnSpPr>
        <p:spPr>
          <a:xfrm>
            <a:off x="180340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3791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cxnSp>
        <p:nvCxnSpPr>
          <p:cNvPr id="12" name="Straight Arrow Connector 11"/>
          <p:cNvCxnSpPr/>
          <p:nvPr/>
        </p:nvCxnSpPr>
        <p:spPr>
          <a:xfrm>
            <a:off x="375285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3791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9579046" y="332232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4"/>
          <a:srcRect/>
          <a:stretch>
            <a:fillRect/>
          </a:stretch>
        </p:blipFill>
        <p:spPr bwMode="auto">
          <a:xfrm>
            <a:off x="9241155" y="3225165"/>
            <a:ext cx="455930" cy="455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stretch>
            <a:fillRect/>
          </a:stretch>
        </p:blipFill>
        <p:spPr>
          <a:xfrm>
            <a:off x="10336530" y="3913505"/>
            <a:ext cx="638810" cy="638810"/>
          </a:xfrm>
          <a:prstGeom prst="rect">
            <a:avLst/>
          </a:prstGeom>
        </p:spPr>
      </p:pic>
      <p:pic>
        <p:nvPicPr>
          <p:cNvPr id="19" name="Picture 18"/>
          <p:cNvPicPr>
            <a:picLocks noChangeAspect="1"/>
          </p:cNvPicPr>
          <p:nvPr/>
        </p:nvPicPr>
        <p:blipFill>
          <a:blip r:embed="rId2"/>
          <a:stretch>
            <a:fillRect/>
          </a:stretch>
        </p:blipFill>
        <p:spPr>
          <a:xfrm>
            <a:off x="9221470" y="3785235"/>
            <a:ext cx="816610" cy="816610"/>
          </a:xfrm>
          <a:prstGeom prst="rect">
            <a:avLst/>
          </a:prstGeom>
        </p:spPr>
      </p:pic>
      <p:pic>
        <p:nvPicPr>
          <p:cNvPr id="3" name="Picture 2"/>
          <p:cNvPicPr>
            <a:picLocks noChangeAspect="1"/>
          </p:cNvPicPr>
          <p:nvPr/>
        </p:nvPicPr>
        <p:blipFill>
          <a:blip r:embed="rId6"/>
          <a:stretch>
            <a:fillRect/>
          </a:stretch>
        </p:blipFill>
        <p:spPr>
          <a:xfrm>
            <a:off x="2661920" y="3352165"/>
            <a:ext cx="1233170" cy="1080770"/>
          </a:xfrm>
          <a:prstGeom prst="rect">
            <a:avLst/>
          </a:prstGeom>
        </p:spPr>
      </p:pic>
      <p:pic>
        <p:nvPicPr>
          <p:cNvPr id="111619" name="Graphic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140" y="3511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7" name="TextBox 11"/>
          <p:cNvSpPr txBox="1">
            <a:spLocks noChangeArrowheads="1"/>
          </p:cNvSpPr>
          <p:nvPr/>
        </p:nvSpPr>
        <p:spPr bwMode="auto">
          <a:xfrm>
            <a:off x="4595495" y="4335145"/>
            <a:ext cx="14928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CodeBuild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0" name="Rectangle 29"/>
          <p:cNvSpPr/>
          <p:nvPr/>
        </p:nvSpPr>
        <p:spPr>
          <a:xfrm>
            <a:off x="4458335" y="1783080"/>
            <a:ext cx="7008495" cy="46145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pic>
        <p:nvPicPr>
          <p:cNvPr id="112644" name="Graphic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860" y="1796415"/>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Box 9"/>
          <p:cNvSpPr txBox="1">
            <a:spLocks noChangeArrowheads="1"/>
          </p:cNvSpPr>
          <p:nvPr/>
        </p:nvSpPr>
        <p:spPr bwMode="auto">
          <a:xfrm>
            <a:off x="4870450" y="1876425"/>
            <a:ext cx="17291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CodePipeline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1617"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0248" y="35344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1" name="TextBox 15"/>
          <p:cNvSpPr txBox="1">
            <a:spLocks noChangeArrowheads="1"/>
          </p:cNvSpPr>
          <p:nvPr/>
        </p:nvSpPr>
        <p:spPr bwMode="auto">
          <a:xfrm>
            <a:off x="6820535" y="4326255"/>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CodeDeploy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5960110" y="389064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13700" y="391350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6" name="Rectangle 29"/>
          <p:cNvSpPr/>
          <p:nvPr/>
        </p:nvSpPr>
        <p:spPr>
          <a:xfrm>
            <a:off x="9190990" y="3225165"/>
            <a:ext cx="1905000" cy="14014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34035" y="459105"/>
            <a:ext cx="1062926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9. S</a:t>
            </a:r>
            <a:r>
              <a:rPr lang="en-US" sz="5335">
                <a:solidFill>
                  <a:schemeClr val="bg1"/>
                </a:solidFill>
                <a:sym typeface="+mn-ea"/>
              </a:rPr>
              <a:t>erverless - Java </a:t>
            </a:r>
            <a:r>
              <a:rPr lang="pt-PT" altLang="en-US" sz="5335">
                <a:solidFill>
                  <a:schemeClr val="bg1"/>
                </a:solidFill>
                <a:sym typeface="+mn-ea"/>
              </a:rPr>
              <a:t>and</a:t>
            </a:r>
            <a:r>
              <a:rPr lang="en-US" sz="5335">
                <a:solidFill>
                  <a:schemeClr val="bg1"/>
                </a:solidFill>
                <a:sym typeface="+mn-ea"/>
              </a:rPr>
              <a:t> Lambda</a:t>
            </a:r>
            <a:endParaRPr lang="pt-PT" sz="5335" spc="170" dirty="0">
              <a:solidFill>
                <a:schemeClr val="bg1"/>
              </a:solidFill>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7265" y="4142105"/>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476885"/>
            <a:ext cx="63246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a:t>
            </a:r>
            <a:r>
              <a:rPr lang="pt-PT" altLang="en-US" sz="2400" b="1" dirty="0">
                <a:solidFill>
                  <a:schemeClr val="bg1"/>
                </a:solidFill>
              </a:rPr>
              <a:t>rchitecture (Serverless) </a:t>
            </a:r>
            <a:endParaRPr lang="pt-PT" altLang="en-US" sz="24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17030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4679315" y="1153795"/>
            <a:ext cx="668464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679237" y="1162368"/>
            <a:ext cx="381000" cy="381000"/>
          </a:xfrm>
          <a:prstGeom prst="rect">
            <a:avLst/>
          </a:prstGeom>
        </p:spPr>
      </p:pic>
      <p:cxnSp>
        <p:nvCxnSpPr>
          <p:cNvPr id="42" name="Straight Arrow Connector 41"/>
          <p:cNvCxnSpPr/>
          <p:nvPr/>
        </p:nvCxnSpPr>
        <p:spPr>
          <a:xfrm>
            <a:off x="2288540" y="3919855"/>
            <a:ext cx="23266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232664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 or Upload</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6873875" y="1308735"/>
            <a:ext cx="816610" cy="816610"/>
          </a:xfrm>
          <a:prstGeom prst="rect">
            <a:avLst/>
          </a:prstGeom>
        </p:spPr>
      </p:pic>
      <p:cxnSp>
        <p:nvCxnSpPr>
          <p:cNvPr id="2" name="Straight Arrow Connector 1"/>
          <p:cNvCxnSpPr/>
          <p:nvPr/>
        </p:nvCxnSpPr>
        <p:spPr>
          <a:xfrm flipH="1" flipV="1">
            <a:off x="7280275" y="212534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3608705" y="4155440"/>
            <a:ext cx="3670935"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6600909" y="398780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722745" y="284480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itle 1"/>
          <p:cNvSpPr>
            <a:spLocks noGrp="1"/>
          </p:cNvSpPr>
          <p:nvPr/>
        </p:nvSpPr>
        <p:spPr>
          <a:xfrm>
            <a:off x="7536180" y="1543685"/>
            <a:ext cx="676275" cy="3784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17</a:t>
            </a:r>
            <a:endParaRPr lang="pt-PT" altLang="en-US" sz="2400" b="1"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40055" y="6484620"/>
            <a:ext cx="5779770" cy="275590"/>
          </a:xfrm>
          <a:prstGeom prst="rect">
            <a:avLst/>
          </a:prstGeom>
          <a:noFill/>
        </p:spPr>
        <p:txBody>
          <a:bodyPr wrap="square" rtlCol="0" anchor="t">
            <a:spAutoFit/>
          </a:bodyPr>
          <a:p>
            <a:r>
              <a:rPr lang="en-US" sz="1200">
                <a:hlinkClick r:id="rId1" tooltip="" action="ppaction://hlinkfile"/>
              </a:rPr>
              <a:t>https://docs.spring.io/spring-cloud-function/docs/current/reference/html/aws.html</a:t>
            </a:r>
            <a:endParaRPr lang="en-US" sz="1200"/>
          </a:p>
        </p:txBody>
      </p:sp>
      <p:sp>
        <p:nvSpPr>
          <p:cNvPr id="5" name="Text Box 4"/>
          <p:cNvSpPr txBox="1"/>
          <p:nvPr/>
        </p:nvSpPr>
        <p:spPr>
          <a:xfrm>
            <a:off x="415290" y="6209030"/>
            <a:ext cx="3810000" cy="275590"/>
          </a:xfrm>
          <a:prstGeom prst="rect">
            <a:avLst/>
          </a:prstGeom>
          <a:noFill/>
        </p:spPr>
        <p:txBody>
          <a:bodyPr wrap="square" rtlCol="0" anchor="t">
            <a:spAutoFit/>
          </a:bodyPr>
          <a:p>
            <a:r>
              <a:rPr lang="en-US" sz="1200">
                <a:hlinkClick r:id="rId2" action="ppaction://hlinkfile"/>
              </a:rPr>
              <a:t>https://github.com/weder96/springboot-aws-lambda</a:t>
            </a:r>
            <a:endParaRPr lang="en-US" sz="1200">
              <a:hlinkClick r:id="rId2" action="ppaction://hlinkfile"/>
            </a:endParaRPr>
          </a:p>
        </p:txBody>
      </p:sp>
      <p:pic>
        <p:nvPicPr>
          <p:cNvPr id="6" name="Picture 5" descr="lambdaSpringbootCloud"/>
          <p:cNvPicPr>
            <a:picLocks noChangeAspect="1"/>
          </p:cNvPicPr>
          <p:nvPr/>
        </p:nvPicPr>
        <p:blipFill>
          <a:blip r:embed="rId3"/>
          <a:stretch>
            <a:fillRect/>
          </a:stretch>
        </p:blipFill>
        <p:spPr>
          <a:xfrm>
            <a:off x="456565" y="1219835"/>
            <a:ext cx="3822065" cy="4817745"/>
          </a:xfrm>
          <a:prstGeom prst="rect">
            <a:avLst/>
          </a:prstGeom>
        </p:spPr>
      </p:pic>
      <p:sp>
        <p:nvSpPr>
          <p:cNvPr id="7" name="Rounded Rectangle 6"/>
          <p:cNvSpPr/>
          <p:nvPr/>
        </p:nvSpPr>
        <p:spPr>
          <a:xfrm>
            <a:off x="537210" y="504253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4"/>
          <a:stretch>
            <a:fillRect/>
          </a:stretch>
        </p:blipFill>
        <p:spPr>
          <a:xfrm>
            <a:off x="6827520" y="272415"/>
            <a:ext cx="4859020" cy="1247140"/>
          </a:xfrm>
          <a:prstGeom prst="rect">
            <a:avLst/>
          </a:prstGeom>
        </p:spPr>
      </p:pic>
      <p:pic>
        <p:nvPicPr>
          <p:cNvPr id="9" name="Picture 8"/>
          <p:cNvPicPr>
            <a:picLocks noChangeAspect="1"/>
          </p:cNvPicPr>
          <p:nvPr/>
        </p:nvPicPr>
        <p:blipFill>
          <a:blip r:embed="rId5"/>
          <a:stretch>
            <a:fillRect/>
          </a:stretch>
        </p:blipFill>
        <p:spPr>
          <a:xfrm>
            <a:off x="6827520" y="1730375"/>
            <a:ext cx="4875530" cy="4891405"/>
          </a:xfrm>
          <a:prstGeom prst="rect">
            <a:avLst/>
          </a:prstGeom>
        </p:spPr>
      </p:pic>
      <p:sp>
        <p:nvSpPr>
          <p:cNvPr id="10" name="Rounded Rectangle 9"/>
          <p:cNvSpPr/>
          <p:nvPr/>
        </p:nvSpPr>
        <p:spPr>
          <a:xfrm>
            <a:off x="7740650" y="380301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119505"/>
            <a:ext cx="8303895" cy="2014855"/>
          </a:xfrm>
          <a:prstGeom prst="rect">
            <a:avLst/>
          </a:prstGeom>
        </p:spPr>
      </p:pic>
      <p:sp>
        <p:nvSpPr>
          <p:cNvPr id="11" name="Rounded Rectangle 10"/>
          <p:cNvSpPr/>
          <p:nvPr/>
        </p:nvSpPr>
        <p:spPr>
          <a:xfrm>
            <a:off x="456565" y="288988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56565" y="3552825"/>
            <a:ext cx="4947920" cy="368300"/>
          </a:xfrm>
          <a:prstGeom prst="rect">
            <a:avLst/>
          </a:prstGeom>
          <a:noFill/>
        </p:spPr>
        <p:txBody>
          <a:bodyPr wrap="square" rtlCol="0" anchor="t">
            <a:spAutoFit/>
          </a:bodyPr>
          <a:p>
            <a:r>
              <a:rPr lang="pt-PT" altLang="en-US" b="1">
                <a:solidFill>
                  <a:schemeClr val="bg1"/>
                </a:solidFill>
              </a:rPr>
              <a:t># </a:t>
            </a:r>
            <a:r>
              <a:rPr lang="en-US" b="1">
                <a:solidFill>
                  <a:schemeClr val="bg1"/>
                </a:solidFill>
              </a:rPr>
              <a:t>Create Lambda Function Java 17</a:t>
            </a:r>
            <a:endParaRPr lang="en-US" b="1">
              <a:solidFill>
                <a:schemeClr val="bg1"/>
              </a:solidFill>
            </a:endParaRPr>
          </a:p>
        </p:txBody>
      </p:sp>
      <p:pic>
        <p:nvPicPr>
          <p:cNvPr id="14" name="Picture 13"/>
          <p:cNvPicPr>
            <a:picLocks noChangeAspect="1"/>
          </p:cNvPicPr>
          <p:nvPr/>
        </p:nvPicPr>
        <p:blipFill>
          <a:blip r:embed="rId3"/>
          <a:stretch>
            <a:fillRect/>
          </a:stretch>
        </p:blipFill>
        <p:spPr>
          <a:xfrm>
            <a:off x="532130" y="4195445"/>
            <a:ext cx="11128375" cy="1863090"/>
          </a:xfrm>
          <a:prstGeom prst="rect">
            <a:avLst/>
          </a:prstGeom>
        </p:spPr>
      </p:pic>
      <p:sp>
        <p:nvSpPr>
          <p:cNvPr id="15" name="Rounded Rectangle 14"/>
          <p:cNvSpPr/>
          <p:nvPr/>
        </p:nvSpPr>
        <p:spPr>
          <a:xfrm>
            <a:off x="5987415" y="5662295"/>
            <a:ext cx="296227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528445"/>
            <a:ext cx="5740400" cy="2351405"/>
          </a:xfrm>
          <a:prstGeom prst="rect">
            <a:avLst/>
          </a:prstGeom>
        </p:spPr>
      </p:pic>
      <p:sp>
        <p:nvSpPr>
          <p:cNvPr id="4" name="Text Box 3"/>
          <p:cNvSpPr txBox="1"/>
          <p:nvPr/>
        </p:nvSpPr>
        <p:spPr>
          <a:xfrm>
            <a:off x="456565" y="1129030"/>
            <a:ext cx="5629910" cy="306705"/>
          </a:xfrm>
          <a:prstGeom prst="rect">
            <a:avLst/>
          </a:prstGeom>
          <a:noFill/>
        </p:spPr>
        <p:txBody>
          <a:bodyPr wrap="square" rtlCol="0" anchor="t">
            <a:spAutoFit/>
          </a:bodyPr>
          <a:p>
            <a:r>
              <a:rPr lang="pt-PT" altLang="en-US" sz="1400" b="1">
                <a:solidFill>
                  <a:schemeClr val="bg1"/>
                </a:solidFill>
              </a:rPr>
              <a:t>#</a:t>
            </a:r>
            <a:r>
              <a:rPr lang="en-US" sz="1400" b="1">
                <a:solidFill>
                  <a:schemeClr val="bg1"/>
                </a:solidFill>
              </a:rPr>
              <a:t>Upload Jar generate command line mvn clean Install</a:t>
            </a:r>
            <a:endParaRPr lang="en-US" sz="1400" b="1">
              <a:solidFill>
                <a:schemeClr val="bg1"/>
              </a:solidFill>
            </a:endParaRPr>
          </a:p>
        </p:txBody>
      </p:sp>
      <p:pic>
        <p:nvPicPr>
          <p:cNvPr id="6" name="Picture 5"/>
          <p:cNvPicPr>
            <a:picLocks noChangeAspect="1"/>
          </p:cNvPicPr>
          <p:nvPr/>
        </p:nvPicPr>
        <p:blipFill>
          <a:blip r:embed="rId3"/>
          <a:stretch>
            <a:fillRect/>
          </a:stretch>
        </p:blipFill>
        <p:spPr>
          <a:xfrm>
            <a:off x="6407785" y="3676650"/>
            <a:ext cx="4955540" cy="2968625"/>
          </a:xfrm>
          <a:prstGeom prst="rect">
            <a:avLst/>
          </a:prstGeom>
        </p:spPr>
      </p:pic>
      <p:sp>
        <p:nvSpPr>
          <p:cNvPr id="7" name="Text Box 6"/>
          <p:cNvSpPr txBox="1"/>
          <p:nvPr/>
        </p:nvSpPr>
        <p:spPr>
          <a:xfrm>
            <a:off x="6407785" y="3156585"/>
            <a:ext cx="5629910" cy="306705"/>
          </a:xfrm>
          <a:prstGeom prst="rect">
            <a:avLst/>
          </a:prstGeom>
          <a:noFill/>
        </p:spPr>
        <p:txBody>
          <a:bodyPr wrap="square" rtlCol="0" anchor="t">
            <a:spAutoFit/>
          </a:bodyPr>
          <a:p>
            <a:r>
              <a:rPr lang="pt-PT" altLang="en-US" sz="1400" b="1">
                <a:solidFill>
                  <a:schemeClr val="bg1"/>
                </a:solidFill>
              </a:rPr>
              <a:t>#Runtime Settings</a:t>
            </a:r>
            <a:endParaRPr lang="pt-PT" altLang="en-US" sz="1400" b="1">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3206750" y="1252220"/>
            <a:ext cx="8023225" cy="1359535"/>
          </a:xfrm>
          <a:prstGeom prst="rect">
            <a:avLst/>
          </a:prstGeom>
        </p:spPr>
      </p:pic>
      <p:pic>
        <p:nvPicPr>
          <p:cNvPr id="4" name="Picture 3"/>
          <p:cNvPicPr>
            <a:picLocks noChangeAspect="1"/>
          </p:cNvPicPr>
          <p:nvPr/>
        </p:nvPicPr>
        <p:blipFill>
          <a:blip r:embed="rId3"/>
          <a:stretch>
            <a:fillRect/>
          </a:stretch>
        </p:blipFill>
        <p:spPr>
          <a:xfrm>
            <a:off x="1564640" y="3134360"/>
            <a:ext cx="8455660" cy="3155315"/>
          </a:xfrm>
          <a:prstGeom prst="rect">
            <a:avLst/>
          </a:prstGeom>
        </p:spPr>
      </p:pic>
      <p:sp>
        <p:nvSpPr>
          <p:cNvPr id="6" name="Text Box 5"/>
          <p:cNvSpPr txBox="1"/>
          <p:nvPr/>
        </p:nvSpPr>
        <p:spPr>
          <a:xfrm>
            <a:off x="456565" y="1129030"/>
            <a:ext cx="5629910" cy="306705"/>
          </a:xfrm>
          <a:prstGeom prst="rect">
            <a:avLst/>
          </a:prstGeom>
          <a:noFill/>
        </p:spPr>
        <p:txBody>
          <a:bodyPr wrap="square" rtlCol="0" anchor="t">
            <a:spAutoFit/>
          </a:bodyPr>
          <a:p>
            <a:r>
              <a:rPr lang="pt-PT" sz="1400" b="1">
                <a:solidFill>
                  <a:schemeClr val="bg1"/>
                </a:solidFill>
              </a:rPr>
              <a:t>#</a:t>
            </a:r>
            <a:r>
              <a:rPr sz="1400" b="1">
                <a:solidFill>
                  <a:schemeClr val="bg1"/>
                </a:solidFill>
              </a:rPr>
              <a:t>Environment variables</a:t>
            </a:r>
            <a:endParaRPr sz="1400" b="1">
              <a:solidFill>
                <a:schemeClr val="bg1"/>
              </a:solidFill>
            </a:endParaRPr>
          </a:p>
        </p:txBody>
      </p:sp>
      <p:sp>
        <p:nvSpPr>
          <p:cNvPr id="7" name="Text Box 6"/>
          <p:cNvSpPr txBox="1"/>
          <p:nvPr/>
        </p:nvSpPr>
        <p:spPr>
          <a:xfrm>
            <a:off x="448310" y="3204210"/>
            <a:ext cx="880745" cy="306705"/>
          </a:xfrm>
          <a:prstGeom prst="rect">
            <a:avLst/>
          </a:prstGeom>
          <a:noFill/>
        </p:spPr>
        <p:txBody>
          <a:bodyPr wrap="square" rtlCol="0" anchor="t">
            <a:spAutoFit/>
          </a:bodyPr>
          <a:p>
            <a:r>
              <a:rPr lang="pt-PT" sz="1400" b="1">
                <a:solidFill>
                  <a:schemeClr val="bg1"/>
                </a:solidFill>
              </a:rPr>
              <a:t>#</a:t>
            </a:r>
            <a:r>
              <a:rPr sz="1400" b="1">
                <a:solidFill>
                  <a:schemeClr val="bg1"/>
                </a:solidFill>
              </a:rPr>
              <a:t>Test</a:t>
            </a:r>
            <a:endParaRPr sz="1400" b="1">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889760"/>
            <a:ext cx="10088245" cy="4319270"/>
          </a:xfrm>
          <a:prstGeom prst="rect">
            <a:avLst/>
          </a:prstGeom>
        </p:spPr>
      </p:pic>
      <p:sp>
        <p:nvSpPr>
          <p:cNvPr id="6" name="Text Box 5"/>
          <p:cNvSpPr txBox="1"/>
          <p:nvPr/>
        </p:nvSpPr>
        <p:spPr>
          <a:xfrm>
            <a:off x="456565" y="1129030"/>
            <a:ext cx="2293620" cy="306705"/>
          </a:xfrm>
          <a:prstGeom prst="rect">
            <a:avLst/>
          </a:prstGeom>
          <a:noFill/>
        </p:spPr>
        <p:txBody>
          <a:bodyPr wrap="square" rtlCol="0" anchor="t">
            <a:spAutoFit/>
          </a:bodyPr>
          <a:p>
            <a:r>
              <a:rPr lang="pt-PT" sz="1400" b="1">
                <a:solidFill>
                  <a:schemeClr val="bg1"/>
                </a:solidFill>
              </a:rPr>
              <a:t>#Result Test Invoke</a:t>
            </a:r>
            <a:endParaRPr lang="pt-PT" sz="1400" b="1">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000" dirty="0">
                <a:solidFill>
                  <a:schemeClr val="bg1"/>
                </a:solidFill>
              </a:rPr>
              <a:t>-  Aws </a:t>
            </a:r>
            <a:r>
              <a:rPr lang="pt-PT" sz="1000" dirty="0">
                <a:solidFill>
                  <a:schemeClr val="bg1"/>
                </a:solidFill>
              </a:rPr>
              <a:t>Page </a:t>
            </a:r>
            <a:r>
              <a:rPr lang="pt-PT" altLang="en-US" sz="1000" dirty="0">
                <a:solidFill>
                  <a:schemeClr val="bg1"/>
                </a:solidFill>
                <a:sym typeface="+mn-ea"/>
              </a:rPr>
              <a:t>M</a:t>
            </a:r>
            <a:r>
              <a:rPr lang="pt-PT" sz="1000" dirty="0">
                <a:solidFill>
                  <a:schemeClr val="bg1"/>
                </a:solidFill>
                <a:sym typeface="+mn-ea"/>
              </a:rPr>
              <a:t>ain </a:t>
            </a:r>
            <a:r>
              <a:rPr lang="pt-PT" sz="1000" dirty="0">
                <a:solidFill>
                  <a:schemeClr val="bg1"/>
                </a:solidFill>
              </a:rPr>
              <a:t>Language Java</a:t>
            </a:r>
            <a:endParaRPr lang="pt-PT" sz="1000" dirty="0">
              <a:solidFill>
                <a:schemeClr val="bg1"/>
              </a:solidFill>
            </a:endParaRPr>
          </a:p>
        </p:txBody>
      </p:sp>
      <p:sp>
        <p:nvSpPr>
          <p:cNvPr id="2" name="Text Box 1"/>
          <p:cNvSpPr txBox="1"/>
          <p:nvPr/>
        </p:nvSpPr>
        <p:spPr>
          <a:xfrm>
            <a:off x="586105" y="1683385"/>
            <a:ext cx="10780395" cy="2861310"/>
          </a:xfrm>
          <a:prstGeom prst="rect">
            <a:avLst/>
          </a:prstGeom>
          <a:noFill/>
        </p:spPr>
        <p:txBody>
          <a:bodyPr wrap="square" rtlCol="0" anchor="t">
            <a:spAutoFit/>
          </a:bodyPr>
          <a:p>
            <a:pPr algn="just"/>
            <a:r>
              <a:rPr lang="en-US" sz="2000">
                <a:solidFill>
                  <a:schemeClr val="bg1"/>
                </a:solidFill>
              </a:rPr>
              <a:t>The AWS SDK for Java simpliﬁes use of AWS Services by providing a set of libraries that are consistent and familiar for Java developers. </a:t>
            </a:r>
            <a:endParaRPr lang="en-US" sz="2000">
              <a:solidFill>
                <a:schemeClr val="bg1"/>
              </a:solidFill>
            </a:endParaRPr>
          </a:p>
          <a:p>
            <a:pPr algn="just"/>
            <a:endParaRPr lang="en-US" sz="2000">
              <a:solidFill>
                <a:schemeClr val="bg1"/>
              </a:solidFill>
            </a:endParaRPr>
          </a:p>
          <a:p>
            <a:pPr algn="just"/>
            <a:r>
              <a:rPr lang="en-US" sz="2000">
                <a:solidFill>
                  <a:schemeClr val="bg1"/>
                </a:solidFill>
              </a:rPr>
              <a:t>It provides support for API lifecycle consideration such as credential management, retries, data marshaling, and serialization. The AWS SDK for Java also supports higher level abstractions for simplified development. </a:t>
            </a:r>
            <a:endParaRPr lang="en-US" sz="2000">
              <a:solidFill>
                <a:schemeClr val="bg1"/>
              </a:solidFill>
            </a:endParaRPr>
          </a:p>
          <a:p>
            <a:pPr algn="just"/>
            <a:endParaRPr lang="en-US" sz="2000">
              <a:solidFill>
                <a:schemeClr val="bg1"/>
              </a:solidFill>
            </a:endParaRPr>
          </a:p>
          <a:p>
            <a:pPr algn="just"/>
            <a:r>
              <a:rPr lang="en-US" sz="2000">
                <a:solidFill>
                  <a:schemeClr val="bg1"/>
                </a:solidFill>
              </a:rPr>
              <a:t>GitHub to see</a:t>
            </a:r>
            <a:r>
              <a:rPr lang="pt-PT" altLang="en-US" sz="2000">
                <a:solidFill>
                  <a:schemeClr val="bg1"/>
                </a:solidFill>
              </a:rPr>
              <a:t> examples (</a:t>
            </a:r>
            <a:r>
              <a:rPr lang="pt-PT" altLang="en-US" sz="2000">
                <a:solidFill>
                  <a:schemeClr val="bg1"/>
                </a:solidFill>
                <a:hlinkClick r:id="rId1" action="ppaction://hlinkfile"/>
              </a:rPr>
              <a:t>https://github.com/awsdocs/aws-doc-sdk-examples/tree/main</a:t>
            </a:r>
            <a:r>
              <a:rPr lang="pt-PT" altLang="en-US" sz="2000">
                <a:solidFill>
                  <a:schemeClr val="bg1"/>
                </a:solidFill>
              </a:rPr>
              <a:t>)</a:t>
            </a:r>
            <a:r>
              <a:rPr lang="en-US" sz="2000">
                <a:solidFill>
                  <a:schemeClr val="bg1"/>
                </a:solidFill>
              </a:rPr>
              <a:t> </a:t>
            </a:r>
            <a:r>
              <a:rPr lang="pt-PT" altLang="en-US" sz="2000">
                <a:solidFill>
                  <a:schemeClr val="bg1"/>
                </a:solidFill>
              </a:rPr>
              <a:t> </a:t>
            </a:r>
            <a:r>
              <a:rPr lang="en-US" sz="2000">
                <a:solidFill>
                  <a:schemeClr val="bg1"/>
                </a:solidFill>
              </a:rPr>
              <a:t>AWS-focused open source Java libraries.</a:t>
            </a:r>
            <a:endParaRPr lang="en-US" sz="2000">
              <a:solidFill>
                <a:schemeClr val="bg1"/>
              </a:solidFill>
            </a:endParaRPr>
          </a:p>
        </p:txBody>
      </p:sp>
      <p:sp>
        <p:nvSpPr>
          <p:cNvPr id="6" name="Text Box 5"/>
          <p:cNvSpPr txBox="1"/>
          <p:nvPr/>
        </p:nvSpPr>
        <p:spPr>
          <a:xfrm>
            <a:off x="740410" y="5490210"/>
            <a:ext cx="5191125" cy="306705"/>
          </a:xfrm>
          <a:prstGeom prst="rect">
            <a:avLst/>
          </a:prstGeom>
          <a:noFill/>
        </p:spPr>
        <p:txBody>
          <a:bodyPr wrap="square" rtlCol="0">
            <a:spAutoFit/>
          </a:bodyPr>
          <a:p>
            <a:pPr algn="l"/>
            <a:r>
              <a:rPr lang="en-US" sz="1400">
                <a:solidFill>
                  <a:schemeClr val="bg1"/>
                </a:solidFill>
                <a:hlinkClick r:id="rId2" action="ppaction://hlinkfile"/>
              </a:rPr>
              <a:t>https://aws.amazon.com/developer/language/java/?nc1=h_ls</a:t>
            </a:r>
            <a:endParaRPr lang="en-US" sz="1400">
              <a:solidFill>
                <a:schemeClr val="bg1"/>
              </a:solidFill>
            </a:endParaRPr>
          </a:p>
        </p:txBody>
      </p:sp>
      <p:pic>
        <p:nvPicPr>
          <p:cNvPr id="3" name="Picture 2"/>
          <p:cNvPicPr>
            <a:picLocks noChangeAspect="1"/>
          </p:cNvPicPr>
          <p:nvPr/>
        </p:nvPicPr>
        <p:blipFill>
          <a:blip r:embed="rId3"/>
          <a:stretch>
            <a:fillRect/>
          </a:stretch>
        </p:blipFill>
        <p:spPr>
          <a:xfrm>
            <a:off x="8416290" y="4756150"/>
            <a:ext cx="3310890" cy="1775460"/>
          </a:xfrm>
          <a:prstGeom prst="rect">
            <a:avLst/>
          </a:prstGeom>
        </p:spPr>
      </p:pic>
      <p:grpSp>
        <p:nvGrpSpPr>
          <p:cNvPr id="4" name="Group 3"/>
          <p:cNvGrpSpPr/>
          <p:nvPr/>
        </p:nvGrpSpPr>
        <p:grpSpPr>
          <a:xfrm>
            <a:off x="440055" y="551815"/>
            <a:ext cx="1594485" cy="76200"/>
            <a:chOff x="533" y="869"/>
            <a:chExt cx="4189" cy="120"/>
          </a:xfrm>
        </p:grpSpPr>
        <p:sp>
          <p:nvSpPr>
            <p:cNvPr id="5" name="Rectangles 4"/>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8" name="Title 1"/>
          <p:cNvSpPr>
            <a:spLocks noGrp="1"/>
          </p:cNvSpPr>
          <p:nvPr/>
        </p:nvSpPr>
        <p:spPr>
          <a:xfrm>
            <a:off x="508000" y="916940"/>
            <a:ext cx="97726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3200" b="1" dirty="0">
                <a:solidFill>
                  <a:schemeClr val="bg1"/>
                </a:solidFill>
              </a:rPr>
              <a:t>What is </a:t>
            </a:r>
            <a:r>
              <a:rPr lang="en-US" sz="3200" b="1">
                <a:solidFill>
                  <a:schemeClr val="bg1"/>
                </a:solidFill>
                <a:sym typeface="+mn-ea"/>
              </a:rPr>
              <a:t>SDK </a:t>
            </a:r>
            <a:r>
              <a:rPr lang="pt-PT" altLang="en-US" sz="3200" b="1">
                <a:solidFill>
                  <a:schemeClr val="bg1"/>
                </a:solidFill>
                <a:sym typeface="+mn-ea"/>
              </a:rPr>
              <a:t>for</a:t>
            </a:r>
            <a:r>
              <a:rPr lang="en-US" sz="3200" b="1">
                <a:solidFill>
                  <a:schemeClr val="bg1"/>
                </a:solidFill>
                <a:sym typeface="+mn-ea"/>
              </a:rPr>
              <a:t> Java</a:t>
            </a:r>
            <a:r>
              <a:rPr lang="pt-PT" altLang="en-US" sz="3200" b="1">
                <a:solidFill>
                  <a:schemeClr val="bg1"/>
                </a:solidFill>
                <a:sym typeface="+mn-ea"/>
              </a:rPr>
              <a:t> </a:t>
            </a:r>
            <a:r>
              <a:rPr lang="pt-PT" altLang="en-US" sz="3200" b="1" dirty="0">
                <a:solidFill>
                  <a:schemeClr val="bg1"/>
                </a:solidFill>
              </a:rPr>
              <a:t>?</a:t>
            </a:r>
            <a:endParaRPr lang="pt-PT" altLang="en-US" sz="3200" b="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32435" y="376238"/>
            <a:ext cx="10936605" cy="165290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10. </a:t>
            </a:r>
            <a:r>
              <a:rPr lang="en-US" sz="5335">
                <a:solidFill>
                  <a:schemeClr val="bg1"/>
                </a:solidFill>
                <a:sym typeface="+mn-ea"/>
              </a:rPr>
              <a:t>AWS Lambda SnapStart for Spring Developers</a:t>
            </a:r>
            <a:endParaRPr lang="pt-PT" sz="5335" spc="170" dirty="0">
              <a:solidFill>
                <a:schemeClr val="bg1"/>
              </a:solidFill>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540" y="3999230"/>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476885"/>
            <a:ext cx="6185535" cy="5048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Architecture (Serverless) </a:t>
            </a:r>
            <a:endParaRPr lang="pt-PT" altLang="en-US" sz="24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15379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3611245" y="1153795"/>
            <a:ext cx="775271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3616247" y="1153478"/>
            <a:ext cx="381000" cy="381000"/>
          </a:xfrm>
          <a:prstGeom prst="rect">
            <a:avLst/>
          </a:prstGeom>
        </p:spPr>
      </p:pic>
      <p:cxnSp>
        <p:nvCxnSpPr>
          <p:cNvPr id="42" name="Straight Arrow Connector 41"/>
          <p:cNvCxnSpPr/>
          <p:nvPr/>
        </p:nvCxnSpPr>
        <p:spPr>
          <a:xfrm>
            <a:off x="2288540" y="3919855"/>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1033780" cy="460375"/>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4622800" y="1361440"/>
            <a:ext cx="816610" cy="816610"/>
          </a:xfrm>
          <a:prstGeom prst="rect">
            <a:avLst/>
          </a:prstGeom>
        </p:spPr>
      </p:pic>
      <p:cxnSp>
        <p:nvCxnSpPr>
          <p:cNvPr id="2" name="Straight Arrow Connector 1"/>
          <p:cNvCxnSpPr/>
          <p:nvPr/>
        </p:nvCxnSpPr>
        <p:spPr>
          <a:xfrm flipH="1" flipV="1">
            <a:off x="5055870" y="219773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2694305" y="4155440"/>
            <a:ext cx="2402840"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4377774" y="399669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49897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5739765" y="3736340"/>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5869305" y="329120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Version 2</a:t>
            </a:r>
            <a:endParaRPr lang="pt-PT" altLang="en-US" sz="1200" i="1" dirty="0">
              <a:solidFill>
                <a:schemeClr val="bg1"/>
              </a:solidFill>
              <a:latin typeface="Inter Light" panose="02000403000000020004" charset="0"/>
              <a:cs typeface="Inter Light" panose="02000403000000020004" charset="0"/>
            </a:endParaRPr>
          </a:p>
        </p:txBody>
      </p:sp>
      <p:pic>
        <p:nvPicPr>
          <p:cNvPr id="8" name="Graphic 1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8154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p:cNvSpPr txBox="1">
            <a:spLocks noChangeArrowheads="1"/>
          </p:cNvSpPr>
          <p:nvPr/>
        </p:nvSpPr>
        <p:spPr bwMode="auto">
          <a:xfrm>
            <a:off x="7281629" y="4155440"/>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Snap Start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10" name="Group 9"/>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60045" y="1096010"/>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7" name="Text Box 6"/>
          <p:cNvSpPr txBox="1"/>
          <p:nvPr/>
        </p:nvSpPr>
        <p:spPr>
          <a:xfrm>
            <a:off x="3481705" y="6299835"/>
            <a:ext cx="8519795" cy="337185"/>
          </a:xfrm>
          <a:prstGeom prst="rect">
            <a:avLst/>
          </a:prstGeom>
          <a:noFill/>
        </p:spPr>
        <p:txBody>
          <a:bodyPr wrap="square" rtlCol="0" anchor="t">
            <a:spAutoFit/>
          </a:bodyPr>
          <a:p>
            <a:r>
              <a:rPr lang="en-US" sz="1600">
                <a:hlinkClick r:id="rId1" tooltip="" action="ppaction://hlinkfile"/>
              </a:rPr>
              <a:t>https://aws.amazon.com/pt/blogs/compute/starting-up-faster-with-aws-lambda-snapstart/</a:t>
            </a:r>
            <a:endParaRPr lang="en-US" sz="1600"/>
          </a:p>
        </p:txBody>
      </p:sp>
      <p:sp>
        <p:nvSpPr>
          <p:cNvPr id="8" name="Text Box 7"/>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9" name="Straight Arrow Connector 8"/>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angles 9"/>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12" name="Rectangles 11"/>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5" name="Rectangles 14"/>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17" name="Rectangles 16"/>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9" name="Rectangles 18"/>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21" name="Text Box 20"/>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22" name="Rectangles 21"/>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24" name="Straight Arrow Connector 23"/>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26" name="Text Box 25"/>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27" name="Straight Arrow Connector 26"/>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 Box 27"/>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29" name="Rectangles 28"/>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31" name="Rectangles 30"/>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33" name="Text Box 32"/>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34" name="Straight Connector 33"/>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Rectangles 3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37" name="Text Box 3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38" name="Straight Connector 3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Rectangles 3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417945"/>
            <a:ext cx="4125595" cy="368300"/>
          </a:xfrm>
          <a:prstGeom prst="rect">
            <a:avLst/>
          </a:prstGeom>
          <a:noFill/>
        </p:spPr>
        <p:txBody>
          <a:bodyPr wrap="square" rtlCol="0" anchor="t">
            <a:spAutoFit/>
          </a:bodyPr>
          <a:p>
            <a:r>
              <a:rPr lang="en-US">
                <a:hlinkClick r:id="rId1" tooltip="" action="ppaction://hlinkfile"/>
              </a:rPr>
              <a:t>https://github.com/weder96/snapstart</a:t>
            </a:r>
            <a:endParaRPr lang="en-US"/>
          </a:p>
        </p:txBody>
      </p:sp>
      <p:pic>
        <p:nvPicPr>
          <p:cNvPr id="5" name="Picture 4"/>
          <p:cNvPicPr>
            <a:picLocks noChangeAspect="1"/>
          </p:cNvPicPr>
          <p:nvPr/>
        </p:nvPicPr>
        <p:blipFill>
          <a:blip r:embed="rId2"/>
          <a:stretch>
            <a:fillRect/>
          </a:stretch>
        </p:blipFill>
        <p:spPr>
          <a:xfrm>
            <a:off x="456565" y="1076325"/>
            <a:ext cx="7997190" cy="2670810"/>
          </a:xfrm>
          <a:prstGeom prst="rect">
            <a:avLst/>
          </a:prstGeom>
        </p:spPr>
      </p:pic>
      <p:pic>
        <p:nvPicPr>
          <p:cNvPr id="6" name="Picture 5"/>
          <p:cNvPicPr>
            <a:picLocks noChangeAspect="1"/>
          </p:cNvPicPr>
          <p:nvPr/>
        </p:nvPicPr>
        <p:blipFill>
          <a:blip r:embed="rId3"/>
          <a:stretch>
            <a:fillRect/>
          </a:stretch>
        </p:blipFill>
        <p:spPr>
          <a:xfrm>
            <a:off x="3549015" y="3257550"/>
            <a:ext cx="8288655" cy="3253105"/>
          </a:xfrm>
          <a:prstGeom prst="rect">
            <a:avLst/>
          </a:prstGeom>
        </p:spPr>
      </p:pic>
      <p:sp>
        <p:nvSpPr>
          <p:cNvPr id="7" name="Rounded Rectangle 6"/>
          <p:cNvSpPr/>
          <p:nvPr/>
        </p:nvSpPr>
        <p:spPr>
          <a:xfrm>
            <a:off x="704215"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4582160"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3820160" y="462788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360160"/>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56565" y="1148080"/>
            <a:ext cx="3515360" cy="4076700"/>
          </a:xfrm>
          <a:prstGeom prst="rect">
            <a:avLst/>
          </a:prstGeom>
        </p:spPr>
      </p:pic>
      <p:pic>
        <p:nvPicPr>
          <p:cNvPr id="5" name="Picture 4"/>
          <p:cNvPicPr>
            <a:picLocks noChangeAspect="1"/>
          </p:cNvPicPr>
          <p:nvPr/>
        </p:nvPicPr>
        <p:blipFill>
          <a:blip r:embed="rId3"/>
          <a:stretch>
            <a:fillRect/>
          </a:stretch>
        </p:blipFill>
        <p:spPr>
          <a:xfrm>
            <a:off x="4043045" y="1076325"/>
            <a:ext cx="7944485" cy="1438275"/>
          </a:xfrm>
          <a:prstGeom prst="rect">
            <a:avLst/>
          </a:prstGeom>
        </p:spPr>
      </p:pic>
      <p:pic>
        <p:nvPicPr>
          <p:cNvPr id="6" name="Picture 5"/>
          <p:cNvPicPr>
            <a:picLocks noChangeAspect="1"/>
          </p:cNvPicPr>
          <p:nvPr/>
        </p:nvPicPr>
        <p:blipFill>
          <a:blip r:embed="rId4"/>
          <a:stretch>
            <a:fillRect/>
          </a:stretch>
        </p:blipFill>
        <p:spPr>
          <a:xfrm>
            <a:off x="4147185" y="2691765"/>
            <a:ext cx="5639435" cy="2707640"/>
          </a:xfrm>
          <a:prstGeom prst="rect">
            <a:avLst/>
          </a:prstGeom>
        </p:spPr>
      </p:pic>
      <p:sp>
        <p:nvSpPr>
          <p:cNvPr id="7" name="Rounded Rectangle 6"/>
          <p:cNvSpPr/>
          <p:nvPr/>
        </p:nvSpPr>
        <p:spPr>
          <a:xfrm>
            <a:off x="6371590" y="1108075"/>
            <a:ext cx="518160"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944610" y="5067935"/>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37515" y="6426835"/>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47040" y="1159510"/>
            <a:ext cx="5004435" cy="2736850"/>
          </a:xfrm>
          <a:prstGeom prst="rect">
            <a:avLst/>
          </a:prstGeom>
        </p:spPr>
      </p:pic>
      <p:pic>
        <p:nvPicPr>
          <p:cNvPr id="5" name="Picture 4"/>
          <p:cNvPicPr>
            <a:picLocks noChangeAspect="1"/>
          </p:cNvPicPr>
          <p:nvPr/>
        </p:nvPicPr>
        <p:blipFill>
          <a:blip r:embed="rId3"/>
          <a:stretch>
            <a:fillRect/>
          </a:stretch>
        </p:blipFill>
        <p:spPr>
          <a:xfrm>
            <a:off x="4294505" y="2152650"/>
            <a:ext cx="7765415" cy="4315460"/>
          </a:xfrm>
          <a:prstGeom prst="rect">
            <a:avLst/>
          </a:prstGeom>
        </p:spPr>
      </p:pic>
      <p:sp>
        <p:nvSpPr>
          <p:cNvPr id="8" name="Rounded Rectangle 7"/>
          <p:cNvSpPr/>
          <p:nvPr/>
        </p:nvSpPr>
        <p:spPr>
          <a:xfrm>
            <a:off x="4734560" y="5858510"/>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1226820" y="2021840"/>
            <a:ext cx="2419350" cy="2428875"/>
          </a:xfrm>
          <a:prstGeom prst="rect">
            <a:avLst/>
          </a:prstGeom>
        </p:spPr>
      </p:pic>
      <p:sp>
        <p:nvSpPr>
          <p:cNvPr id="5" name="Text Box 4"/>
          <p:cNvSpPr txBox="1"/>
          <p:nvPr/>
        </p:nvSpPr>
        <p:spPr>
          <a:xfrm>
            <a:off x="798195" y="4942205"/>
            <a:ext cx="3547110" cy="368300"/>
          </a:xfrm>
          <a:prstGeom prst="rect">
            <a:avLst/>
          </a:prstGeom>
          <a:noFill/>
        </p:spPr>
        <p:txBody>
          <a:bodyPr wrap="square" rtlCol="0" anchor="t">
            <a:spAutoFit/>
          </a:bodyPr>
          <a:p>
            <a:r>
              <a:rPr lang="en-US">
                <a:hlinkClick r:id="rId2" tooltip="" action="ppaction://hlinkfile"/>
              </a:rPr>
              <a:t>https://s12d.com/java-workshop</a:t>
            </a:r>
            <a:endParaRPr lang="en-US"/>
          </a:p>
        </p:txBody>
      </p:sp>
      <p:sp>
        <p:nvSpPr>
          <p:cNvPr id="6" name="Title 1"/>
          <p:cNvSpPr>
            <a:spLocks noGrp="1"/>
          </p:cNvSpPr>
          <p:nvPr/>
        </p:nvSpPr>
        <p:spPr>
          <a:xfrm>
            <a:off x="356235" y="118364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rgbClr val="527FFF"/>
                </a:solidFill>
              </a:rPr>
              <a:t>Workshop  Java on AWS Lambda </a:t>
            </a:r>
            <a:endParaRPr lang="pt-PT" altLang="en-US" sz="2000" b="1" dirty="0">
              <a:solidFill>
                <a:srgbClr val="527FFF"/>
              </a:solidFill>
            </a:endParaRPr>
          </a:p>
        </p:txBody>
      </p:sp>
      <p:pic>
        <p:nvPicPr>
          <p:cNvPr id="7" name="Picture 6"/>
          <p:cNvPicPr>
            <a:picLocks noChangeAspect="1"/>
          </p:cNvPicPr>
          <p:nvPr/>
        </p:nvPicPr>
        <p:blipFill>
          <a:blip r:embed="rId3"/>
          <a:stretch>
            <a:fillRect/>
          </a:stretch>
        </p:blipFill>
        <p:spPr>
          <a:xfrm>
            <a:off x="4878705" y="1605280"/>
            <a:ext cx="6961505" cy="41903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object 6"/>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sp>
        <p:nvSpPr>
          <p:cNvPr id="7" name="Text Box 6"/>
          <p:cNvSpPr txBox="1"/>
          <p:nvPr/>
        </p:nvSpPr>
        <p:spPr>
          <a:xfrm>
            <a:off x="600710" y="2360930"/>
            <a:ext cx="11377295" cy="4246245"/>
          </a:xfrm>
          <a:prstGeom prst="rect">
            <a:avLst/>
          </a:prstGeom>
          <a:noFill/>
        </p:spPr>
        <p:txBody>
          <a:bodyPr wrap="none" rtlCol="0">
            <a:spAutoFit/>
          </a:bodyPr>
          <a:p>
            <a:pPr algn="l"/>
            <a:r>
              <a:rPr lang="en-US" b="1">
                <a:solidFill>
                  <a:schemeClr val="bg1"/>
                </a:solidFill>
              </a:rPr>
              <a:t>Dive Deeper</a:t>
            </a:r>
            <a:endParaRPr lang="en-US">
              <a:solidFill>
                <a:schemeClr val="bg1"/>
              </a:solidFill>
            </a:endParaRPr>
          </a:p>
          <a:p>
            <a:pPr lvl="1" algn="l"/>
            <a:r>
              <a:rPr lang="en-US" b="1" i="1">
                <a:solidFill>
                  <a:schemeClr val="bg1"/>
                </a:solidFill>
              </a:rPr>
              <a:t>GitHub</a:t>
            </a:r>
            <a:endParaRPr lang="en-US">
              <a:solidFill>
                <a:schemeClr val="bg1"/>
              </a:solidFill>
            </a:endParaRPr>
          </a:p>
          <a:p>
            <a:pPr algn="l"/>
            <a:r>
              <a:rPr lang="pt-PT" altLang="en-US">
                <a:solidFill>
                  <a:schemeClr val="bg1"/>
                </a:solidFill>
              </a:rPr>
              <a:t>       </a:t>
            </a:r>
            <a:r>
              <a:rPr lang="en-US">
                <a:solidFill>
                  <a:schemeClr val="bg1"/>
                </a:solidFill>
                <a:hlinkClick r:id="rId1" action="ppaction://hlinkfile"/>
              </a:rPr>
              <a:t>https://github.com/aws/aws-cdk</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CDK Pipelines</a:t>
            </a:r>
            <a:endParaRPr lang="en-US">
              <a:solidFill>
                <a:schemeClr val="bg1"/>
              </a:solidFill>
            </a:endParaRPr>
          </a:p>
          <a:p>
            <a:pPr algn="l"/>
            <a:r>
              <a:rPr lang="pt-PT" altLang="en-US">
                <a:solidFill>
                  <a:schemeClr val="bg1"/>
                </a:solidFill>
              </a:rPr>
              <a:t>       </a:t>
            </a:r>
            <a:r>
              <a:rPr lang="en-US">
                <a:solidFill>
                  <a:schemeClr val="bg1"/>
                </a:solidFill>
                <a:hlinkClick r:id="rId2" action="ppaction://hlinkfile"/>
              </a:rPr>
              <a:t>https://aws.amazon.com/blogs/developer/cdk-pipelines-continuous-delivery-for-aws-cdk-applications/</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Sample Code in this presentation</a:t>
            </a:r>
            <a:endParaRPr lang="en-US">
              <a:solidFill>
                <a:schemeClr val="bg1"/>
              </a:solidFill>
            </a:endParaRPr>
          </a:p>
          <a:p>
            <a:pPr algn="l"/>
            <a:r>
              <a:rPr lang="pt-PT" altLang="en-US">
                <a:solidFill>
                  <a:schemeClr val="bg1"/>
                </a:solidFill>
              </a:rPr>
              <a:t>       </a:t>
            </a:r>
            <a:r>
              <a:rPr lang="en-US">
                <a:solidFill>
                  <a:schemeClr val="bg1"/>
                </a:solidFill>
                <a:hlinkClick r:id="rId3" action="ppaction://hlinkfile"/>
              </a:rPr>
              <a:t>https://github.com/rix0rrr/devoops-sample</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A Landing Zone Implemented with CDK</a:t>
            </a:r>
            <a:endParaRPr lang="en-US">
              <a:solidFill>
                <a:schemeClr val="bg1"/>
              </a:solidFill>
            </a:endParaRPr>
          </a:p>
          <a:p>
            <a:pPr algn="l"/>
            <a:r>
              <a:rPr lang="pt-PT" altLang="en-US">
                <a:solidFill>
                  <a:schemeClr val="bg1"/>
                </a:solidFill>
              </a:rPr>
              <a:t>       </a:t>
            </a:r>
            <a:r>
              <a:rPr lang="en-US">
                <a:solidFill>
                  <a:schemeClr val="bg1"/>
                </a:solidFill>
                <a:hlinkClick r:id="rId4" action="ppaction://hlinkfile"/>
              </a:rPr>
              <a:t>https://github.com/aws-samples/aws-secure-environment-accelerator</a:t>
            </a:r>
            <a:endParaRPr lang="en-US">
              <a:solidFill>
                <a:schemeClr val="bg1"/>
              </a:solidFill>
            </a:endParaRPr>
          </a:p>
          <a:p>
            <a:pPr algn="l"/>
            <a:endParaRPr lang="en-US">
              <a:solidFill>
                <a:schemeClr val="bg1"/>
              </a:solidFill>
            </a:endParaRPr>
          </a:p>
          <a:p>
            <a:pPr algn="l"/>
            <a:r>
              <a:rPr lang="en-US" b="1" i="1">
                <a:solidFill>
                  <a:schemeClr val="bg1"/>
                </a:solidFill>
              </a:rPr>
              <a:t>       Testing infrastructure with the CDK  </a:t>
            </a:r>
            <a:endParaRPr lang="en-US" b="1" i="1">
              <a:solidFill>
                <a:schemeClr val="bg1"/>
              </a:solidFill>
            </a:endParaRPr>
          </a:p>
          <a:p>
            <a:pPr algn="l"/>
            <a:r>
              <a:rPr lang="pt-PT" altLang="en-US">
                <a:solidFill>
                  <a:schemeClr val="bg1"/>
                </a:solidFill>
              </a:rPr>
              <a:t>      </a:t>
            </a:r>
            <a:r>
              <a:rPr lang="en-US">
                <a:solidFill>
                  <a:schemeClr val="bg1"/>
                </a:solidFill>
                <a:hlinkClick r:id="rId5" action="ppaction://hlinkfile"/>
              </a:rPr>
              <a:t>https://aws.amazon.com/blogs/developer/testing-infrastructure-with-the-aws-cloud-development-kit-cdk/</a:t>
            </a:r>
            <a:endParaRPr lang="en-US">
              <a:solidFill>
                <a:schemeClr val="bg1"/>
              </a:solidFill>
            </a:endParaRPr>
          </a:p>
        </p:txBody>
      </p:sp>
      <p:sp>
        <p:nvSpPr>
          <p:cNvPr id="8" name="Text Box 7"/>
          <p:cNvSpPr txBox="1"/>
          <p:nvPr/>
        </p:nvSpPr>
        <p:spPr>
          <a:xfrm>
            <a:off x="615950" y="1075690"/>
            <a:ext cx="9511665" cy="922020"/>
          </a:xfrm>
          <a:prstGeom prst="rect">
            <a:avLst/>
          </a:prstGeom>
          <a:noFill/>
        </p:spPr>
        <p:txBody>
          <a:bodyPr wrap="none" rtlCol="0">
            <a:spAutoFit/>
          </a:bodyPr>
          <a:p>
            <a:pPr algn="l"/>
            <a:r>
              <a:rPr lang="en-US" b="1">
                <a:solidFill>
                  <a:schemeClr val="bg1"/>
                </a:solidFill>
              </a:rPr>
              <a:t>Get Started with the AWS </a:t>
            </a:r>
            <a:endParaRPr lang="en-US">
              <a:solidFill>
                <a:schemeClr val="bg1"/>
              </a:solidFill>
            </a:endParaRPr>
          </a:p>
          <a:p>
            <a:pPr algn="l"/>
            <a:r>
              <a:rPr lang="pt-PT" altLang="en-US">
                <a:solidFill>
                  <a:schemeClr val="bg1"/>
                </a:solidFill>
              </a:rPr>
              <a:t>	</a:t>
            </a:r>
            <a:r>
              <a:rPr lang="en-US">
                <a:solidFill>
                  <a:schemeClr val="bg1"/>
                </a:solidFill>
              </a:rPr>
              <a:t>CDK  AWS CDK Online Workshop </a:t>
            </a:r>
            <a:r>
              <a:rPr lang="pt-PT" altLang="en-US">
                <a:solidFill>
                  <a:schemeClr val="bg1"/>
                </a:solidFill>
              </a:rPr>
              <a:t> </a:t>
            </a:r>
            <a:r>
              <a:rPr lang="en-US">
                <a:sym typeface="+mn-ea"/>
                <a:hlinkClick r:id="rId6" action="ppaction://hlinkfile"/>
              </a:rPr>
              <a:t>https://cdkworkshop.com</a:t>
            </a:r>
            <a:r>
              <a:rPr lang="en-US">
                <a:solidFill>
                  <a:schemeClr val="bg1"/>
                </a:solidFill>
              </a:rPr>
              <a:t> </a:t>
            </a:r>
            <a:endParaRPr lang="en-US">
              <a:solidFill>
                <a:schemeClr val="bg1"/>
              </a:solidFill>
            </a:endParaRPr>
          </a:p>
          <a:p>
            <a:pPr algn="l"/>
            <a:r>
              <a:rPr lang="pt-PT" altLang="en-US">
                <a:solidFill>
                  <a:schemeClr val="bg1"/>
                </a:solidFill>
              </a:rPr>
              <a:t>	</a:t>
            </a:r>
            <a:r>
              <a:rPr lang="en-US">
                <a:solidFill>
                  <a:schemeClr val="bg1"/>
                </a:solidFill>
              </a:rPr>
              <a:t>AWS CDK Samples on GitHub</a:t>
            </a:r>
            <a:r>
              <a:rPr lang="pt-PT" altLang="en-US">
                <a:solidFill>
                  <a:schemeClr val="bg1"/>
                </a:solidFill>
              </a:rPr>
              <a:t>  </a:t>
            </a:r>
            <a:r>
              <a:rPr lang="en-US">
                <a:sym typeface="+mn-ea"/>
              </a:rPr>
              <a:t>h</a:t>
            </a:r>
            <a:r>
              <a:rPr lang="en-US">
                <a:sym typeface="+mn-ea"/>
                <a:hlinkClick r:id="rId7" action="ppaction://hlinkfile"/>
              </a:rPr>
              <a:t>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45466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speaker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802005" y="1113155"/>
            <a:ext cx="788987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2. </a:t>
            </a:r>
            <a:r>
              <a:rPr lang="en-US" sz="5335">
                <a:solidFill>
                  <a:schemeClr val="bg1"/>
                </a:solidFill>
                <a:sym typeface="+mn-ea"/>
              </a:rPr>
              <a:t>AWS IDE Toolkits</a:t>
            </a:r>
            <a:endParaRPr lang="pt-PT" sz="5335" spc="170" dirty="0">
              <a:solidFill>
                <a:schemeClr val="bg1"/>
              </a:solidFill>
            </a:endParaRPr>
          </a:p>
        </p:txBody>
      </p:sp>
      <p:pic>
        <p:nvPicPr>
          <p:cNvPr id="7" name="Picture 6"/>
          <p:cNvPicPr>
            <a:picLocks noChangeAspect="1"/>
          </p:cNvPicPr>
          <p:nvPr/>
        </p:nvPicPr>
        <p:blipFill>
          <a:blip r:embed="rId2"/>
          <a:stretch>
            <a:fillRect/>
          </a:stretch>
        </p:blipFill>
        <p:spPr>
          <a:xfrm>
            <a:off x="8691880" y="3507740"/>
            <a:ext cx="2530475" cy="2530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88461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3200" b="1">
                <a:solidFill>
                  <a:schemeClr val="bg1"/>
                </a:solidFill>
              </a:rPr>
              <a:t>What is </a:t>
            </a:r>
            <a:r>
              <a:rPr lang="en-US" sz="3200" b="1">
                <a:solidFill>
                  <a:schemeClr val="bg1"/>
                </a:solidFill>
                <a:sym typeface="+mn-ea"/>
              </a:rPr>
              <a:t>Toolkits de IDE da AWS </a:t>
            </a:r>
            <a:r>
              <a:rPr lang="en-US" sz="3200" b="1">
                <a:solidFill>
                  <a:schemeClr val="bg1"/>
                </a:solidFill>
              </a:rPr>
              <a:t>?</a:t>
            </a:r>
            <a:endParaRPr lang="pt-PT" altLang="en-US"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440055" y="1590675"/>
            <a:ext cx="4921885" cy="4022090"/>
          </a:xfrm>
          <a:prstGeom prst="rect">
            <a:avLst/>
          </a:prstGeom>
        </p:spPr>
      </p:pic>
      <p:pic>
        <p:nvPicPr>
          <p:cNvPr id="4" name="Picture 3"/>
          <p:cNvPicPr>
            <a:picLocks noChangeAspect="1"/>
          </p:cNvPicPr>
          <p:nvPr/>
        </p:nvPicPr>
        <p:blipFill>
          <a:blip r:embed="rId3"/>
          <a:stretch>
            <a:fillRect/>
          </a:stretch>
        </p:blipFill>
        <p:spPr>
          <a:xfrm>
            <a:off x="9725025" y="347980"/>
            <a:ext cx="2200275" cy="101409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440055" y="749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3200" b="1">
                <a:solidFill>
                  <a:schemeClr val="bg1"/>
                </a:solidFill>
              </a:rPr>
              <a:t>What is </a:t>
            </a:r>
            <a:r>
              <a:rPr lang="en-US" sz="3200" b="1">
                <a:solidFill>
                  <a:schemeClr val="bg1"/>
                </a:solidFill>
                <a:sym typeface="+mn-ea"/>
              </a:rPr>
              <a:t>Toolkits de IDE da AWS </a:t>
            </a:r>
            <a:r>
              <a:rPr lang="en-US" sz="3200" b="1">
                <a:solidFill>
                  <a:schemeClr val="bg1"/>
                </a:solidFill>
              </a:rPr>
              <a:t>?</a:t>
            </a:r>
            <a:endParaRPr lang="pt-PT" altLang="en-US"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9432290" y="251460"/>
            <a:ext cx="2200275" cy="1014095"/>
          </a:xfrm>
          <a:prstGeom prst="rect">
            <a:avLst/>
          </a:prstGeom>
        </p:spPr>
      </p:pic>
      <p:pic>
        <p:nvPicPr>
          <p:cNvPr id="5" name="Picture 4"/>
          <p:cNvPicPr>
            <a:picLocks noChangeAspect="1"/>
          </p:cNvPicPr>
          <p:nvPr/>
        </p:nvPicPr>
        <p:blipFill>
          <a:blip r:embed="rId3"/>
          <a:stretch>
            <a:fillRect/>
          </a:stretch>
        </p:blipFill>
        <p:spPr>
          <a:xfrm>
            <a:off x="476250" y="2357755"/>
            <a:ext cx="4297045" cy="2552700"/>
          </a:xfrm>
          <a:prstGeom prst="rect">
            <a:avLst/>
          </a:prstGeom>
        </p:spPr>
      </p:pic>
      <p:pic>
        <p:nvPicPr>
          <p:cNvPr id="7" name="Picture 6"/>
          <p:cNvPicPr>
            <a:picLocks noChangeAspect="1"/>
          </p:cNvPicPr>
          <p:nvPr/>
        </p:nvPicPr>
        <p:blipFill>
          <a:blip r:embed="rId4"/>
          <a:stretch>
            <a:fillRect/>
          </a:stretch>
        </p:blipFill>
        <p:spPr>
          <a:xfrm>
            <a:off x="5850890" y="2475230"/>
            <a:ext cx="5709920" cy="3338830"/>
          </a:xfrm>
          <a:prstGeom prst="rect">
            <a:avLst/>
          </a:prstGeom>
        </p:spPr>
      </p:pic>
      <p:grpSp>
        <p:nvGrpSpPr>
          <p:cNvPr id="8" name="Group 7"/>
          <p:cNvGrpSpPr/>
          <p:nvPr/>
        </p:nvGrpSpPr>
        <p:grpSpPr>
          <a:xfrm>
            <a:off x="440055" y="551815"/>
            <a:ext cx="1594485" cy="76200"/>
            <a:chOff x="533" y="869"/>
            <a:chExt cx="4189" cy="120"/>
          </a:xfrm>
        </p:grpSpPr>
        <p:sp>
          <p:nvSpPr>
            <p:cNvPr id="9" name="Rectangles 8"/>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85470" y="1095375"/>
            <a:ext cx="73069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3. </a:t>
            </a:r>
            <a:r>
              <a:rPr lang="en-US" sz="5335">
                <a:solidFill>
                  <a:schemeClr val="bg1"/>
                </a:solidFill>
                <a:sym typeface="+mn-ea"/>
              </a:rPr>
              <a:t>AWS CDK for Java</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8559800" y="3698240"/>
            <a:ext cx="2532888" cy="2532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8430</Words>
  <Application>WPS Presentation</Application>
  <PresentationFormat>Widescreen</PresentationFormat>
  <Paragraphs>596</Paragraphs>
  <Slides>59</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59</vt:i4>
      </vt:variant>
    </vt:vector>
  </HeadingPairs>
  <TitlesOfParts>
    <vt:vector size="83"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Calibri Light</vt:lpstr>
      <vt:lpstr>DejaVu Sans</vt:lpstr>
      <vt:lpstr>Calibri</vt:lpstr>
      <vt:lpstr>Microsoft YaHei</vt:lpstr>
      <vt:lpstr>Droid Sans Fallback</vt:lpstr>
      <vt:lpstr>Arial Unicode MS</vt:lpstr>
      <vt:lpstr>Consolas</vt:lpstr>
      <vt:lpstr>Liberation Sans Narrow</vt:lpstr>
      <vt:lpstr>Trebuchet MS</vt:lpstr>
      <vt:lpstr>Inter Light</vt:lpstr>
      <vt:lpstr>Courier New</vt:lpstr>
      <vt:lpstr>OpenSymbol</vt:lpstr>
      <vt:lpstr>Office Theme</vt:lpstr>
      <vt:lpstr>AWS for Java   Developers</vt:lpstr>
      <vt:lpstr>PowerPoint 演示文稿</vt:lpstr>
      <vt:lpstr>PowerPoint 演示文稿</vt:lpstr>
      <vt:lpstr>1. SDK for Java</vt:lpstr>
      <vt:lpstr>PowerPoint 演示文稿</vt:lpstr>
      <vt:lpstr>2. AWS IDE Toolkits</vt:lpstr>
      <vt:lpstr>PowerPoint 演示文稿</vt:lpstr>
      <vt:lpstr>PowerPoint 演示文稿</vt:lpstr>
      <vt:lpstr>3. AWS CDK for Java</vt:lpstr>
      <vt:lpstr>PowerPoint 演示文稿</vt:lpstr>
      <vt:lpstr>Difference between v2 and v1</vt:lpstr>
      <vt:lpstr>PowerPoint 演示文稿</vt:lpstr>
      <vt:lpstr>PowerPoint 演示文稿</vt:lpstr>
      <vt:lpstr>PowerPoint 演示文稿</vt:lpstr>
      <vt:lpstr>PowerPoint 演示文稿</vt:lpstr>
      <vt:lpstr>Application Development</vt:lpstr>
      <vt:lpstr>PowerPoint 演示文稿</vt:lpstr>
      <vt:lpstr>PowerPoint 演示文稿</vt:lpstr>
      <vt:lpstr>4. Amazon Corretto</vt:lpstr>
      <vt:lpstr>PowerPoint 演示文稿</vt:lpstr>
      <vt:lpstr>PowerPoint 演示文稿</vt:lpstr>
      <vt:lpstr>5. EC2 with Spring boot</vt:lpstr>
      <vt:lpstr>PowerPoint 演示文稿</vt:lpstr>
      <vt:lpstr>PowerPoint 演示文稿</vt:lpstr>
      <vt:lpstr>PowerPoint 演示文稿</vt:lpstr>
      <vt:lpstr>6. Beanstalk and Spring boot </vt:lpstr>
      <vt:lpstr>PowerPoint 演示文稿</vt:lpstr>
      <vt:lpstr>7. Docker and Fargate with Spring boot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 Pipelines com Java Spring boot</vt:lpstr>
      <vt:lpstr>PowerPoint 演示文稿</vt:lpstr>
      <vt:lpstr>9. Serverless - Java and Lambda</vt:lpstr>
      <vt:lpstr>PowerPoint 演示文稿</vt:lpstr>
      <vt:lpstr>PowerPoint 演示文稿</vt:lpstr>
      <vt:lpstr>PowerPoint 演示文稿</vt:lpstr>
      <vt:lpstr>PowerPoint 演示文稿</vt:lpstr>
      <vt:lpstr>PowerPoint 演示文稿</vt:lpstr>
      <vt:lpstr>PowerPoint 演示文稿</vt:lpstr>
      <vt:lpstr>10. AWS Lambda SnapStart for Spring Developers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221</cp:revision>
  <dcterms:created xsi:type="dcterms:W3CDTF">2023-06-08T19:48:36Z</dcterms:created>
  <dcterms:modified xsi:type="dcterms:W3CDTF">2023-06-08T19:48:36Z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